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3" r:id="rId5"/>
    <p:sldId id="264" r:id="rId6"/>
    <p:sldId id="259" r:id="rId7"/>
    <p:sldId id="260" r:id="rId8"/>
    <p:sldId id="261" r:id="rId9"/>
    <p:sldId id="262" r:id="rId10"/>
  </p:sldIdLst>
  <p:sldSz cx="18288000" cy="10287000"/>
  <p:notesSz cx="6858000" cy="9144000"/>
  <p:embeddedFontLst>
    <p:embeddedFont>
      <p:font typeface="Canva Sans" panose="020B0604020202020204" charset="0"/>
      <p:regular r:id="rId11"/>
    </p:embeddedFont>
    <p:embeddedFont>
      <p:font typeface="Canva Sans Bold" panose="020B0604020202020204" charset="0"/>
      <p:regular r:id="rId12"/>
    </p:embeddedFont>
    <p:embeddedFont>
      <p:font typeface="Mokoto" panose="020B0604020202020204" charset="0"/>
      <p:regular r:id="rId13"/>
    </p:embeddedFont>
    <p:embeddedFont>
      <p:font typeface="Sniglet"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712" autoAdjust="0"/>
  </p:normalViewPr>
  <p:slideViewPr>
    <p:cSldViewPr>
      <p:cViewPr>
        <p:scale>
          <a:sx n="25" d="100"/>
          <a:sy n="25" d="100"/>
        </p:scale>
        <p:origin x="1267" y="6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0.sv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6.svg"/><Relationship Id="rId5" Type="http://schemas.openxmlformats.org/officeDocument/2006/relationships/image" Target="../media/image26.svg"/><Relationship Id="rId10" Type="http://schemas.openxmlformats.org/officeDocument/2006/relationships/image" Target="../media/image5.png"/><Relationship Id="rId4" Type="http://schemas.openxmlformats.org/officeDocument/2006/relationships/image" Target="../media/image25.png"/><Relationship Id="rId9"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0.sv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6.svg"/><Relationship Id="rId5" Type="http://schemas.openxmlformats.org/officeDocument/2006/relationships/image" Target="../media/image26.svg"/><Relationship Id="rId10" Type="http://schemas.openxmlformats.org/officeDocument/2006/relationships/image" Target="../media/image5.png"/><Relationship Id="rId4" Type="http://schemas.openxmlformats.org/officeDocument/2006/relationships/image" Target="../media/image25.png"/><Relationship Id="rId9"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0.sv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6.svg"/><Relationship Id="rId5" Type="http://schemas.openxmlformats.org/officeDocument/2006/relationships/image" Target="../media/image26.svg"/><Relationship Id="rId10" Type="http://schemas.openxmlformats.org/officeDocument/2006/relationships/image" Target="../media/image5.png"/><Relationship Id="rId4" Type="http://schemas.openxmlformats.org/officeDocument/2006/relationships/image" Target="../media/image25.png"/><Relationship Id="rId9"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3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8.svg"/><Relationship Id="rId7" Type="http://schemas.openxmlformats.org/officeDocument/2006/relationships/image" Target="../media/image12.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F6F5"/>
        </a:solidFill>
        <a:effectLst/>
      </p:bgPr>
    </p:bg>
    <p:spTree>
      <p:nvGrpSpPr>
        <p:cNvPr id="1" name=""/>
        <p:cNvGrpSpPr/>
        <p:nvPr/>
      </p:nvGrpSpPr>
      <p:grpSpPr>
        <a:xfrm>
          <a:off x="0" y="0"/>
          <a:ext cx="0" cy="0"/>
          <a:chOff x="0" y="0"/>
          <a:chExt cx="0" cy="0"/>
        </a:xfrm>
      </p:grpSpPr>
      <p:sp>
        <p:nvSpPr>
          <p:cNvPr id="2" name="TextBox 2"/>
          <p:cNvSpPr txBox="1"/>
          <p:nvPr/>
        </p:nvSpPr>
        <p:spPr>
          <a:xfrm>
            <a:off x="1028700" y="2673847"/>
            <a:ext cx="15826460" cy="4219829"/>
          </a:xfrm>
          <a:prstGeom prst="rect">
            <a:avLst/>
          </a:prstGeom>
        </p:spPr>
        <p:txBody>
          <a:bodyPr lIns="0" tIns="0" rIns="0" bIns="0" rtlCol="0" anchor="t">
            <a:spAutoFit/>
          </a:bodyPr>
          <a:lstStyle/>
          <a:p>
            <a:pPr marL="0" lvl="0" indent="0" algn="l">
              <a:lnSpc>
                <a:spcPts val="16768"/>
              </a:lnSpc>
            </a:pPr>
            <a:r>
              <a:rPr lang="en-US" sz="13100" spc="-1624">
                <a:solidFill>
                  <a:srgbClr val="05061C"/>
                </a:solidFill>
                <a:latin typeface="Mokoto"/>
              </a:rPr>
              <a:t>PROYECTO BIMESTRAL</a:t>
            </a:r>
          </a:p>
        </p:txBody>
      </p:sp>
      <p:sp>
        <p:nvSpPr>
          <p:cNvPr id="3" name="TextBox 3"/>
          <p:cNvSpPr txBox="1"/>
          <p:nvPr/>
        </p:nvSpPr>
        <p:spPr>
          <a:xfrm>
            <a:off x="1028700" y="225708"/>
            <a:ext cx="10569348" cy="1456850"/>
          </a:xfrm>
          <a:prstGeom prst="rect">
            <a:avLst/>
          </a:prstGeom>
        </p:spPr>
        <p:txBody>
          <a:bodyPr lIns="0" tIns="0" rIns="0" bIns="0" rtlCol="0" anchor="t">
            <a:spAutoFit/>
          </a:bodyPr>
          <a:lstStyle/>
          <a:p>
            <a:pPr algn="l">
              <a:lnSpc>
                <a:spcPts val="3913"/>
              </a:lnSpc>
            </a:pPr>
            <a:r>
              <a:rPr lang="en-US" sz="2942">
                <a:solidFill>
                  <a:srgbClr val="FBFEFE"/>
                </a:solidFill>
                <a:latin typeface="Canva Sans Bold"/>
              </a:rPr>
              <a:t>Proyecto Realizado por:</a:t>
            </a:r>
          </a:p>
          <a:p>
            <a:pPr algn="l">
              <a:lnSpc>
                <a:spcPts val="3913"/>
              </a:lnSpc>
            </a:pPr>
            <a:r>
              <a:rPr lang="en-US" sz="2942">
                <a:solidFill>
                  <a:srgbClr val="FBFEFE"/>
                </a:solidFill>
                <a:latin typeface="Canva Sans Bold"/>
              </a:rPr>
              <a:t>Marco Abarca</a:t>
            </a:r>
          </a:p>
          <a:p>
            <a:pPr marL="0" lvl="0" indent="0" algn="l">
              <a:lnSpc>
                <a:spcPts val="3913"/>
              </a:lnSpc>
            </a:pPr>
            <a:r>
              <a:rPr lang="en-US" sz="2942">
                <a:solidFill>
                  <a:srgbClr val="FBFEFE"/>
                </a:solidFill>
                <a:latin typeface="Canva Sans Bold"/>
              </a:rPr>
              <a:t>Juan Pablo Landi</a:t>
            </a:r>
          </a:p>
        </p:txBody>
      </p:sp>
      <p:sp>
        <p:nvSpPr>
          <p:cNvPr id="4" name="Freeform 4"/>
          <p:cNvSpPr/>
          <p:nvPr/>
        </p:nvSpPr>
        <p:spPr>
          <a:xfrm rot="5400000">
            <a:off x="11284087" y="-1406260"/>
            <a:ext cx="2525072" cy="3773885"/>
          </a:xfrm>
          <a:custGeom>
            <a:avLst/>
            <a:gdLst/>
            <a:ahLst/>
            <a:cxnLst/>
            <a:rect l="l" t="t" r="r" b="b"/>
            <a:pathLst>
              <a:path w="2525072" h="3773885">
                <a:moveTo>
                  <a:pt x="0" y="0"/>
                </a:moveTo>
                <a:lnTo>
                  <a:pt x="2525072" y="0"/>
                </a:lnTo>
                <a:lnTo>
                  <a:pt x="2525072" y="3773885"/>
                </a:lnTo>
                <a:lnTo>
                  <a:pt x="0" y="37738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5" name="Freeform 5"/>
          <p:cNvSpPr/>
          <p:nvPr/>
        </p:nvSpPr>
        <p:spPr>
          <a:xfrm>
            <a:off x="-1049992" y="7364372"/>
            <a:ext cx="9453842" cy="3919047"/>
          </a:xfrm>
          <a:custGeom>
            <a:avLst/>
            <a:gdLst/>
            <a:ahLst/>
            <a:cxnLst/>
            <a:rect l="l" t="t" r="r" b="b"/>
            <a:pathLst>
              <a:path w="9453842" h="3919047">
                <a:moveTo>
                  <a:pt x="0" y="0"/>
                </a:moveTo>
                <a:lnTo>
                  <a:pt x="9453842" y="0"/>
                </a:lnTo>
                <a:lnTo>
                  <a:pt x="9453842" y="3919048"/>
                </a:lnTo>
                <a:lnTo>
                  <a:pt x="0" y="39190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6" name="Freeform 6"/>
          <p:cNvSpPr/>
          <p:nvPr/>
        </p:nvSpPr>
        <p:spPr>
          <a:xfrm rot="-5400000">
            <a:off x="18592438" y="1427933"/>
            <a:ext cx="956758" cy="5979735"/>
          </a:xfrm>
          <a:custGeom>
            <a:avLst/>
            <a:gdLst/>
            <a:ahLst/>
            <a:cxnLst/>
            <a:rect l="l" t="t" r="r" b="b"/>
            <a:pathLst>
              <a:path w="956758" h="5979735">
                <a:moveTo>
                  <a:pt x="0" y="0"/>
                </a:moveTo>
                <a:lnTo>
                  <a:pt x="956758" y="0"/>
                </a:lnTo>
                <a:lnTo>
                  <a:pt x="956758" y="5979735"/>
                </a:lnTo>
                <a:lnTo>
                  <a:pt x="0" y="59797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7" name="Freeform 7"/>
          <p:cNvSpPr/>
          <p:nvPr/>
        </p:nvSpPr>
        <p:spPr>
          <a:xfrm>
            <a:off x="15139840" y="-873347"/>
            <a:ext cx="4133590" cy="4133590"/>
          </a:xfrm>
          <a:custGeom>
            <a:avLst/>
            <a:gdLst/>
            <a:ahLst/>
            <a:cxnLst/>
            <a:rect l="l" t="t" r="r" b="b"/>
            <a:pathLst>
              <a:path w="4133590" h="4133590">
                <a:moveTo>
                  <a:pt x="0" y="0"/>
                </a:moveTo>
                <a:lnTo>
                  <a:pt x="4133590" y="0"/>
                </a:lnTo>
                <a:lnTo>
                  <a:pt x="4133590" y="4133590"/>
                </a:lnTo>
                <a:lnTo>
                  <a:pt x="0" y="41335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sp>
        <p:nvSpPr>
          <p:cNvPr id="8" name="Freeform 8"/>
          <p:cNvSpPr/>
          <p:nvPr/>
        </p:nvSpPr>
        <p:spPr>
          <a:xfrm rot="-5400000">
            <a:off x="18843977" y="3014944"/>
            <a:ext cx="858907" cy="5979735"/>
          </a:xfrm>
          <a:custGeom>
            <a:avLst/>
            <a:gdLst/>
            <a:ahLst/>
            <a:cxnLst/>
            <a:rect l="l" t="t" r="r" b="b"/>
            <a:pathLst>
              <a:path w="858907" h="5979735">
                <a:moveTo>
                  <a:pt x="0" y="0"/>
                </a:moveTo>
                <a:lnTo>
                  <a:pt x="858907" y="0"/>
                </a:lnTo>
                <a:lnTo>
                  <a:pt x="858907" y="5979736"/>
                </a:lnTo>
                <a:lnTo>
                  <a:pt x="0" y="597973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MX"/>
          </a:p>
        </p:txBody>
      </p:sp>
      <p:sp>
        <p:nvSpPr>
          <p:cNvPr id="9" name="Freeform 9"/>
          <p:cNvSpPr/>
          <p:nvPr/>
        </p:nvSpPr>
        <p:spPr>
          <a:xfrm>
            <a:off x="15278832" y="7229853"/>
            <a:ext cx="2487716" cy="5105388"/>
          </a:xfrm>
          <a:custGeom>
            <a:avLst/>
            <a:gdLst/>
            <a:ahLst/>
            <a:cxnLst/>
            <a:rect l="l" t="t" r="r" b="b"/>
            <a:pathLst>
              <a:path w="2487716" h="5105388">
                <a:moveTo>
                  <a:pt x="0" y="0"/>
                </a:moveTo>
                <a:lnTo>
                  <a:pt x="2487716" y="0"/>
                </a:lnTo>
                <a:lnTo>
                  <a:pt x="2487716" y="5105388"/>
                </a:lnTo>
                <a:lnTo>
                  <a:pt x="0" y="510538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MX"/>
          </a:p>
        </p:txBody>
      </p:sp>
      <p:sp>
        <p:nvSpPr>
          <p:cNvPr id="10" name="Freeform 10"/>
          <p:cNvSpPr/>
          <p:nvPr/>
        </p:nvSpPr>
        <p:spPr>
          <a:xfrm>
            <a:off x="9022975" y="7229853"/>
            <a:ext cx="2633170" cy="3368008"/>
          </a:xfrm>
          <a:custGeom>
            <a:avLst/>
            <a:gdLst/>
            <a:ahLst/>
            <a:cxnLst/>
            <a:rect l="l" t="t" r="r" b="b"/>
            <a:pathLst>
              <a:path w="2633170" h="3368008">
                <a:moveTo>
                  <a:pt x="0" y="0"/>
                </a:moveTo>
                <a:lnTo>
                  <a:pt x="2633171" y="0"/>
                </a:lnTo>
                <a:lnTo>
                  <a:pt x="2633171" y="3368009"/>
                </a:lnTo>
                <a:lnTo>
                  <a:pt x="0" y="336800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MX"/>
          </a:p>
        </p:txBody>
      </p:sp>
      <p:sp>
        <p:nvSpPr>
          <p:cNvPr id="11" name="Freeform 11"/>
          <p:cNvSpPr/>
          <p:nvPr/>
        </p:nvSpPr>
        <p:spPr>
          <a:xfrm>
            <a:off x="12051031" y="7364372"/>
            <a:ext cx="2608676" cy="3368008"/>
          </a:xfrm>
          <a:custGeom>
            <a:avLst/>
            <a:gdLst/>
            <a:ahLst/>
            <a:cxnLst/>
            <a:rect l="l" t="t" r="r" b="b"/>
            <a:pathLst>
              <a:path w="2608676" h="3368008">
                <a:moveTo>
                  <a:pt x="0" y="0"/>
                </a:moveTo>
                <a:lnTo>
                  <a:pt x="2608676" y="0"/>
                </a:lnTo>
                <a:lnTo>
                  <a:pt x="2608676" y="3368009"/>
                </a:lnTo>
                <a:lnTo>
                  <a:pt x="0" y="336800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MX"/>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F6F5"/>
        </a:solidFill>
        <a:effectLst/>
      </p:bgPr>
    </p:bg>
    <p:spTree>
      <p:nvGrpSpPr>
        <p:cNvPr id="1" name=""/>
        <p:cNvGrpSpPr/>
        <p:nvPr/>
      </p:nvGrpSpPr>
      <p:grpSpPr>
        <a:xfrm>
          <a:off x="0" y="0"/>
          <a:ext cx="0" cy="0"/>
          <a:chOff x="0" y="0"/>
          <a:chExt cx="0" cy="0"/>
        </a:xfrm>
      </p:grpSpPr>
      <p:grpSp>
        <p:nvGrpSpPr>
          <p:cNvPr id="2" name="Group 2"/>
          <p:cNvGrpSpPr/>
          <p:nvPr/>
        </p:nvGrpSpPr>
        <p:grpSpPr>
          <a:xfrm>
            <a:off x="-696440" y="1689003"/>
            <a:ext cx="20835606" cy="2604951"/>
            <a:chOff x="0" y="0"/>
            <a:chExt cx="5487567" cy="686078"/>
          </a:xfrm>
        </p:grpSpPr>
        <p:sp>
          <p:nvSpPr>
            <p:cNvPr id="3" name="Freeform 3"/>
            <p:cNvSpPr/>
            <p:nvPr/>
          </p:nvSpPr>
          <p:spPr>
            <a:xfrm>
              <a:off x="0" y="0"/>
              <a:ext cx="5487567" cy="686078"/>
            </a:xfrm>
            <a:custGeom>
              <a:avLst/>
              <a:gdLst/>
              <a:ahLst/>
              <a:cxnLst/>
              <a:rect l="l" t="t" r="r" b="b"/>
              <a:pathLst>
                <a:path w="5487567" h="686078">
                  <a:moveTo>
                    <a:pt x="0" y="0"/>
                  </a:moveTo>
                  <a:lnTo>
                    <a:pt x="5487567" y="0"/>
                  </a:lnTo>
                  <a:lnTo>
                    <a:pt x="5487567" y="686078"/>
                  </a:lnTo>
                  <a:lnTo>
                    <a:pt x="0" y="686078"/>
                  </a:lnTo>
                  <a:close/>
                </a:path>
              </a:pathLst>
            </a:custGeom>
            <a:solidFill>
              <a:srgbClr val="4E767D"/>
            </a:solidFill>
          </p:spPr>
          <p:txBody>
            <a:bodyPr/>
            <a:lstStyle/>
            <a:p>
              <a:endParaRPr lang="es-MX"/>
            </a:p>
          </p:txBody>
        </p:sp>
        <p:sp>
          <p:nvSpPr>
            <p:cNvPr id="4" name="TextBox 4"/>
            <p:cNvSpPr txBox="1"/>
            <p:nvPr/>
          </p:nvSpPr>
          <p:spPr>
            <a:xfrm>
              <a:off x="0" y="-47625"/>
              <a:ext cx="5487567" cy="733703"/>
            </a:xfrm>
            <a:prstGeom prst="rect">
              <a:avLst/>
            </a:prstGeom>
          </p:spPr>
          <p:txBody>
            <a:bodyPr lIns="50800" tIns="50800" rIns="50800" bIns="50800" rtlCol="0" anchor="ctr"/>
            <a:lstStyle/>
            <a:p>
              <a:pPr algn="ctr">
                <a:lnSpc>
                  <a:spcPts val="3174"/>
                </a:lnSpc>
              </a:pPr>
              <a:endParaRPr/>
            </a:p>
          </p:txBody>
        </p:sp>
      </p:grpSp>
      <p:sp>
        <p:nvSpPr>
          <p:cNvPr id="5" name="TextBox 5"/>
          <p:cNvSpPr txBox="1"/>
          <p:nvPr/>
        </p:nvSpPr>
        <p:spPr>
          <a:xfrm>
            <a:off x="1443832" y="2563938"/>
            <a:ext cx="15400337" cy="1543050"/>
          </a:xfrm>
          <a:prstGeom prst="rect">
            <a:avLst/>
          </a:prstGeom>
        </p:spPr>
        <p:txBody>
          <a:bodyPr lIns="0" tIns="0" rIns="0" bIns="0" rtlCol="0" anchor="t">
            <a:spAutoFit/>
          </a:bodyPr>
          <a:lstStyle/>
          <a:p>
            <a:pPr marL="0" lvl="0" indent="0" algn="ctr">
              <a:lnSpc>
                <a:spcPts val="12120"/>
              </a:lnSpc>
              <a:spcBef>
                <a:spcPct val="0"/>
              </a:spcBef>
            </a:pPr>
            <a:r>
              <a:rPr lang="en-US" sz="10100" spc="-606">
                <a:solidFill>
                  <a:srgbClr val="F0F6F5"/>
                </a:solidFill>
                <a:latin typeface="Mokoto"/>
              </a:rPr>
              <a:t>Introducción</a:t>
            </a:r>
          </a:p>
        </p:txBody>
      </p:sp>
      <p:sp>
        <p:nvSpPr>
          <p:cNvPr id="6" name="TextBox 6"/>
          <p:cNvSpPr txBox="1"/>
          <p:nvPr/>
        </p:nvSpPr>
        <p:spPr>
          <a:xfrm>
            <a:off x="3023523" y="4953815"/>
            <a:ext cx="9026723" cy="3566664"/>
          </a:xfrm>
          <a:prstGeom prst="rect">
            <a:avLst/>
          </a:prstGeom>
        </p:spPr>
        <p:txBody>
          <a:bodyPr lIns="0" tIns="0" rIns="0" bIns="0" rtlCol="0" anchor="t">
            <a:spAutoFit/>
          </a:bodyPr>
          <a:lstStyle/>
          <a:p>
            <a:pPr algn="l">
              <a:lnSpc>
                <a:spcPts val="4743"/>
              </a:lnSpc>
            </a:pPr>
            <a:r>
              <a:rPr lang="en-US" sz="3388" dirty="0">
                <a:solidFill>
                  <a:srgbClr val="000000"/>
                </a:solidFill>
                <a:latin typeface="Canva Sans"/>
              </a:rPr>
              <a:t>El </a:t>
            </a:r>
            <a:r>
              <a:rPr lang="en-US" sz="3388" dirty="0" err="1">
                <a:solidFill>
                  <a:srgbClr val="000000"/>
                </a:solidFill>
                <a:latin typeface="Canva Sans"/>
              </a:rPr>
              <a:t>objetivo</a:t>
            </a:r>
            <a:r>
              <a:rPr lang="en-US" sz="3388" dirty="0">
                <a:solidFill>
                  <a:srgbClr val="000000"/>
                </a:solidFill>
                <a:latin typeface="Canva Sans"/>
              </a:rPr>
              <a:t> del </a:t>
            </a:r>
            <a:r>
              <a:rPr lang="en-US" sz="3388" dirty="0" err="1">
                <a:solidFill>
                  <a:srgbClr val="000000"/>
                </a:solidFill>
                <a:latin typeface="Canva Sans"/>
              </a:rPr>
              <a:t>proyecto</a:t>
            </a:r>
            <a:r>
              <a:rPr lang="en-US" sz="3388" dirty="0">
                <a:solidFill>
                  <a:srgbClr val="000000"/>
                </a:solidFill>
                <a:latin typeface="Canva Sans"/>
              </a:rPr>
              <a:t> es </a:t>
            </a:r>
            <a:r>
              <a:rPr lang="en-US" sz="3388" dirty="0" err="1">
                <a:solidFill>
                  <a:srgbClr val="000000"/>
                </a:solidFill>
                <a:latin typeface="Canva Sans"/>
              </a:rPr>
              <a:t>desarrollar</a:t>
            </a:r>
            <a:r>
              <a:rPr lang="en-US" sz="3388" dirty="0">
                <a:solidFill>
                  <a:srgbClr val="000000"/>
                </a:solidFill>
                <a:latin typeface="Canva Sans"/>
              </a:rPr>
              <a:t> un </a:t>
            </a:r>
            <a:r>
              <a:rPr lang="en-US" sz="3388" dirty="0" err="1">
                <a:solidFill>
                  <a:srgbClr val="000000"/>
                </a:solidFill>
                <a:latin typeface="Canva Sans"/>
              </a:rPr>
              <a:t>sistema</a:t>
            </a:r>
            <a:r>
              <a:rPr lang="en-US" sz="3388" dirty="0">
                <a:solidFill>
                  <a:srgbClr val="000000"/>
                </a:solidFill>
                <a:latin typeface="Canva Sans"/>
              </a:rPr>
              <a:t> que </a:t>
            </a:r>
            <a:r>
              <a:rPr lang="en-US" sz="3388" dirty="0" err="1">
                <a:solidFill>
                  <a:srgbClr val="000000"/>
                </a:solidFill>
                <a:latin typeface="Canva Sans"/>
              </a:rPr>
              <a:t>facilite</a:t>
            </a:r>
            <a:r>
              <a:rPr lang="en-US" sz="3388" dirty="0">
                <a:solidFill>
                  <a:srgbClr val="000000"/>
                </a:solidFill>
                <a:latin typeface="Canva Sans"/>
              </a:rPr>
              <a:t> la </a:t>
            </a:r>
            <a:r>
              <a:rPr lang="en-US" sz="3388" dirty="0" err="1">
                <a:solidFill>
                  <a:srgbClr val="000000"/>
                </a:solidFill>
                <a:latin typeface="Canva Sans"/>
              </a:rPr>
              <a:t>declaración</a:t>
            </a:r>
            <a:r>
              <a:rPr lang="en-US" sz="3388" dirty="0">
                <a:solidFill>
                  <a:srgbClr val="000000"/>
                </a:solidFill>
                <a:latin typeface="Canva Sans"/>
              </a:rPr>
              <a:t> de </a:t>
            </a:r>
            <a:r>
              <a:rPr lang="en-US" sz="3388" dirty="0" err="1">
                <a:solidFill>
                  <a:srgbClr val="000000"/>
                </a:solidFill>
                <a:latin typeface="Canva Sans"/>
              </a:rPr>
              <a:t>impuestos</a:t>
            </a:r>
            <a:r>
              <a:rPr lang="en-US" sz="3388" dirty="0">
                <a:solidFill>
                  <a:srgbClr val="000000"/>
                </a:solidFill>
                <a:latin typeface="Canva Sans"/>
              </a:rPr>
              <a:t> a la </a:t>
            </a:r>
            <a:r>
              <a:rPr lang="en-US" sz="3388" dirty="0" err="1">
                <a:solidFill>
                  <a:srgbClr val="000000"/>
                </a:solidFill>
                <a:latin typeface="Canva Sans"/>
              </a:rPr>
              <a:t>renta</a:t>
            </a:r>
            <a:r>
              <a:rPr lang="en-US" sz="3388" dirty="0">
                <a:solidFill>
                  <a:srgbClr val="000000"/>
                </a:solidFill>
                <a:latin typeface="Canva Sans"/>
              </a:rPr>
              <a:t> para </a:t>
            </a:r>
            <a:r>
              <a:rPr lang="en-US" sz="3388" dirty="0" err="1">
                <a:solidFill>
                  <a:srgbClr val="000000"/>
                </a:solidFill>
                <a:latin typeface="Canva Sans"/>
              </a:rPr>
              <a:t>calcular</a:t>
            </a:r>
            <a:r>
              <a:rPr lang="en-US" sz="3388" dirty="0">
                <a:solidFill>
                  <a:srgbClr val="000000"/>
                </a:solidFill>
                <a:latin typeface="Canva Sans"/>
              </a:rPr>
              <a:t> la </a:t>
            </a:r>
            <a:r>
              <a:rPr lang="en-US" sz="3388" dirty="0" err="1">
                <a:solidFill>
                  <a:srgbClr val="000000"/>
                </a:solidFill>
                <a:latin typeface="Canva Sans"/>
              </a:rPr>
              <a:t>rebaja</a:t>
            </a:r>
            <a:r>
              <a:rPr lang="en-US" sz="3388" dirty="0">
                <a:solidFill>
                  <a:srgbClr val="000000"/>
                </a:solidFill>
                <a:latin typeface="Canva Sans"/>
              </a:rPr>
              <a:t> </a:t>
            </a:r>
            <a:r>
              <a:rPr lang="en-US" sz="3388" dirty="0" err="1">
                <a:solidFill>
                  <a:srgbClr val="000000"/>
                </a:solidFill>
                <a:latin typeface="Canva Sans"/>
              </a:rPr>
              <a:t>correspondiente</a:t>
            </a:r>
            <a:r>
              <a:rPr lang="en-US" sz="3388" dirty="0">
                <a:solidFill>
                  <a:srgbClr val="000000"/>
                </a:solidFill>
                <a:latin typeface="Canva Sans"/>
              </a:rPr>
              <a:t>. Este </a:t>
            </a:r>
            <a:r>
              <a:rPr lang="en-US" sz="3388" dirty="0" err="1">
                <a:solidFill>
                  <a:srgbClr val="000000"/>
                </a:solidFill>
                <a:latin typeface="Canva Sans"/>
              </a:rPr>
              <a:t>sistema</a:t>
            </a:r>
            <a:r>
              <a:rPr lang="en-US" sz="3388" dirty="0">
                <a:solidFill>
                  <a:srgbClr val="000000"/>
                </a:solidFill>
                <a:latin typeface="Canva Sans"/>
              </a:rPr>
              <a:t> </a:t>
            </a:r>
            <a:r>
              <a:rPr lang="en-US" sz="3388" dirty="0" err="1">
                <a:solidFill>
                  <a:srgbClr val="000000"/>
                </a:solidFill>
                <a:latin typeface="Canva Sans"/>
              </a:rPr>
              <a:t>consultará</a:t>
            </a:r>
            <a:r>
              <a:rPr lang="en-US" sz="3388" dirty="0">
                <a:solidFill>
                  <a:srgbClr val="000000"/>
                </a:solidFill>
                <a:latin typeface="Canva Sans"/>
              </a:rPr>
              <a:t> la </a:t>
            </a:r>
            <a:r>
              <a:rPr lang="en-US" sz="3388" dirty="0" err="1">
                <a:solidFill>
                  <a:srgbClr val="000000"/>
                </a:solidFill>
                <a:latin typeface="Canva Sans"/>
              </a:rPr>
              <a:t>tabla</a:t>
            </a:r>
            <a:r>
              <a:rPr lang="en-US" sz="3388" dirty="0">
                <a:solidFill>
                  <a:srgbClr val="000000"/>
                </a:solidFill>
                <a:latin typeface="Canva Sans"/>
              </a:rPr>
              <a:t> de </a:t>
            </a:r>
            <a:r>
              <a:rPr lang="en-US" sz="3388" dirty="0" err="1">
                <a:solidFill>
                  <a:srgbClr val="000000"/>
                </a:solidFill>
                <a:latin typeface="Canva Sans"/>
              </a:rPr>
              <a:t>impuestos</a:t>
            </a:r>
            <a:r>
              <a:rPr lang="en-US" sz="3388" dirty="0">
                <a:solidFill>
                  <a:srgbClr val="000000"/>
                </a:solidFill>
                <a:latin typeface="Canva Sans"/>
              </a:rPr>
              <a:t> a la </a:t>
            </a:r>
            <a:r>
              <a:rPr lang="en-US" sz="3388" dirty="0" err="1">
                <a:solidFill>
                  <a:srgbClr val="000000"/>
                </a:solidFill>
                <a:latin typeface="Canva Sans"/>
              </a:rPr>
              <a:t>renta</a:t>
            </a:r>
            <a:r>
              <a:rPr lang="en-US" sz="3388" dirty="0">
                <a:solidFill>
                  <a:srgbClr val="000000"/>
                </a:solidFill>
                <a:latin typeface="Canva Sans"/>
              </a:rPr>
              <a:t> del 2023 para personas naturales.</a:t>
            </a:r>
          </a:p>
        </p:txBody>
      </p:sp>
      <p:sp>
        <p:nvSpPr>
          <p:cNvPr id="7" name="Freeform 7"/>
          <p:cNvSpPr/>
          <p:nvPr/>
        </p:nvSpPr>
        <p:spPr>
          <a:xfrm rot="413682">
            <a:off x="13794648" y="5923812"/>
            <a:ext cx="3280042" cy="3273272"/>
          </a:xfrm>
          <a:custGeom>
            <a:avLst/>
            <a:gdLst/>
            <a:ahLst/>
            <a:cxnLst/>
            <a:rect l="l" t="t" r="r" b="b"/>
            <a:pathLst>
              <a:path w="3280042" h="3273272">
                <a:moveTo>
                  <a:pt x="0" y="0"/>
                </a:moveTo>
                <a:lnTo>
                  <a:pt x="3280042" y="0"/>
                </a:lnTo>
                <a:lnTo>
                  <a:pt x="3280042" y="3273272"/>
                </a:lnTo>
                <a:lnTo>
                  <a:pt x="0" y="3273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8" name="Freeform 8"/>
          <p:cNvSpPr/>
          <p:nvPr/>
        </p:nvSpPr>
        <p:spPr>
          <a:xfrm>
            <a:off x="12530817" y="4293954"/>
            <a:ext cx="3357828" cy="5231743"/>
          </a:xfrm>
          <a:custGeom>
            <a:avLst/>
            <a:gdLst/>
            <a:ahLst/>
            <a:cxnLst/>
            <a:rect l="l" t="t" r="r" b="b"/>
            <a:pathLst>
              <a:path w="3357828" h="5231743">
                <a:moveTo>
                  <a:pt x="0" y="0"/>
                </a:moveTo>
                <a:lnTo>
                  <a:pt x="3357829" y="0"/>
                </a:lnTo>
                <a:lnTo>
                  <a:pt x="3357829" y="5231744"/>
                </a:lnTo>
                <a:lnTo>
                  <a:pt x="0" y="52317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9" name="Freeform 9"/>
          <p:cNvSpPr/>
          <p:nvPr/>
        </p:nvSpPr>
        <p:spPr>
          <a:xfrm flipH="1">
            <a:off x="-2863257" y="-613727"/>
            <a:ext cx="9751946" cy="2563471"/>
          </a:xfrm>
          <a:custGeom>
            <a:avLst/>
            <a:gdLst/>
            <a:ahLst/>
            <a:cxnLst/>
            <a:rect l="l" t="t" r="r" b="b"/>
            <a:pathLst>
              <a:path w="9751946" h="2563471">
                <a:moveTo>
                  <a:pt x="9751946" y="0"/>
                </a:moveTo>
                <a:lnTo>
                  <a:pt x="0" y="0"/>
                </a:lnTo>
                <a:lnTo>
                  <a:pt x="0" y="2563471"/>
                </a:lnTo>
                <a:lnTo>
                  <a:pt x="9751946" y="2563471"/>
                </a:lnTo>
                <a:lnTo>
                  <a:pt x="9751946" y="0"/>
                </a:lnTo>
                <a:close/>
              </a:path>
            </a:pathLst>
          </a:custGeom>
          <a:blipFill>
            <a:blip r:embed="rId6">
              <a:alphaModFix amt="38000"/>
              <a:extLst>
                <a:ext uri="{96DAC541-7B7A-43D3-8B79-37D633B846F1}">
                  <asvg:svgBlip xmlns:asvg="http://schemas.microsoft.com/office/drawing/2016/SVG/main" r:embed="rId7"/>
                </a:ext>
              </a:extLst>
            </a:blip>
            <a:stretch>
              <a:fillRect/>
            </a:stretch>
          </a:blipFill>
        </p:spPr>
        <p:txBody>
          <a:bodyPr/>
          <a:lstStyle/>
          <a:p>
            <a:endParaRPr lang="es-MX"/>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E767D"/>
        </a:solidFill>
        <a:effectLst/>
      </p:bgPr>
    </p:bg>
    <p:spTree>
      <p:nvGrpSpPr>
        <p:cNvPr id="1" name=""/>
        <p:cNvGrpSpPr/>
        <p:nvPr/>
      </p:nvGrpSpPr>
      <p:grpSpPr>
        <a:xfrm>
          <a:off x="0" y="0"/>
          <a:ext cx="0" cy="0"/>
          <a:chOff x="0" y="0"/>
          <a:chExt cx="0" cy="0"/>
        </a:xfrm>
      </p:grpSpPr>
      <p:sp>
        <p:nvSpPr>
          <p:cNvPr id="2" name="Freeform 2"/>
          <p:cNvSpPr/>
          <p:nvPr/>
        </p:nvSpPr>
        <p:spPr>
          <a:xfrm rot="-10800000" flipH="1">
            <a:off x="12461598" y="-60753"/>
            <a:ext cx="8288984" cy="2178906"/>
          </a:xfrm>
          <a:custGeom>
            <a:avLst/>
            <a:gdLst/>
            <a:ahLst/>
            <a:cxnLst/>
            <a:rect l="l" t="t" r="r" b="b"/>
            <a:pathLst>
              <a:path w="8288984" h="2178906">
                <a:moveTo>
                  <a:pt x="8288984" y="0"/>
                </a:moveTo>
                <a:lnTo>
                  <a:pt x="0" y="0"/>
                </a:lnTo>
                <a:lnTo>
                  <a:pt x="0" y="2178906"/>
                </a:lnTo>
                <a:lnTo>
                  <a:pt x="8288984" y="2178906"/>
                </a:lnTo>
                <a:lnTo>
                  <a:pt x="8288984"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s-MX"/>
          </a:p>
        </p:txBody>
      </p:sp>
      <p:grpSp>
        <p:nvGrpSpPr>
          <p:cNvPr id="3" name="Group 3"/>
          <p:cNvGrpSpPr/>
          <p:nvPr/>
        </p:nvGrpSpPr>
        <p:grpSpPr>
          <a:xfrm>
            <a:off x="1028700" y="777208"/>
            <a:ext cx="16374040" cy="8732583"/>
            <a:chOff x="0" y="0"/>
            <a:chExt cx="4312504" cy="2299940"/>
          </a:xfrm>
        </p:grpSpPr>
        <p:sp>
          <p:nvSpPr>
            <p:cNvPr id="4" name="Freeform 4"/>
            <p:cNvSpPr/>
            <p:nvPr/>
          </p:nvSpPr>
          <p:spPr>
            <a:xfrm>
              <a:off x="0" y="0"/>
              <a:ext cx="4312504" cy="2299940"/>
            </a:xfrm>
            <a:custGeom>
              <a:avLst/>
              <a:gdLst/>
              <a:ahLst/>
              <a:cxnLst/>
              <a:rect l="l" t="t" r="r" b="b"/>
              <a:pathLst>
                <a:path w="4312504" h="2299940">
                  <a:moveTo>
                    <a:pt x="0" y="0"/>
                  </a:moveTo>
                  <a:lnTo>
                    <a:pt x="4312504" y="0"/>
                  </a:lnTo>
                  <a:lnTo>
                    <a:pt x="4312504" y="2299940"/>
                  </a:lnTo>
                  <a:lnTo>
                    <a:pt x="0" y="2299940"/>
                  </a:lnTo>
                  <a:close/>
                </a:path>
              </a:pathLst>
            </a:custGeom>
            <a:solidFill>
              <a:srgbClr val="F0F6F5"/>
            </a:solidFill>
          </p:spPr>
          <p:txBody>
            <a:bodyPr/>
            <a:lstStyle/>
            <a:p>
              <a:endParaRPr lang="es-MX"/>
            </a:p>
          </p:txBody>
        </p:sp>
        <p:sp>
          <p:nvSpPr>
            <p:cNvPr id="5" name="TextBox 5"/>
            <p:cNvSpPr txBox="1"/>
            <p:nvPr/>
          </p:nvSpPr>
          <p:spPr>
            <a:xfrm>
              <a:off x="0" y="-47625"/>
              <a:ext cx="4312504" cy="2347565"/>
            </a:xfrm>
            <a:prstGeom prst="rect">
              <a:avLst/>
            </a:prstGeom>
          </p:spPr>
          <p:txBody>
            <a:bodyPr lIns="50800" tIns="50800" rIns="50800" bIns="50800" rtlCol="0" anchor="ctr"/>
            <a:lstStyle/>
            <a:p>
              <a:pPr algn="ctr">
                <a:lnSpc>
                  <a:spcPts val="3174"/>
                </a:lnSpc>
              </a:pPr>
              <a:endParaRPr/>
            </a:p>
          </p:txBody>
        </p:sp>
      </p:grpSp>
      <p:sp>
        <p:nvSpPr>
          <p:cNvPr id="6" name="TextBox 6"/>
          <p:cNvSpPr txBox="1"/>
          <p:nvPr/>
        </p:nvSpPr>
        <p:spPr>
          <a:xfrm>
            <a:off x="1391066" y="4543346"/>
            <a:ext cx="15649307" cy="1368737"/>
          </a:xfrm>
          <a:prstGeom prst="rect">
            <a:avLst/>
          </a:prstGeom>
        </p:spPr>
        <p:txBody>
          <a:bodyPr lIns="0" tIns="0" rIns="0" bIns="0" rtlCol="0" anchor="t">
            <a:spAutoFit/>
          </a:bodyPr>
          <a:lstStyle/>
          <a:p>
            <a:pPr marL="0" lvl="0" indent="0" algn="ctr">
              <a:lnSpc>
                <a:spcPts val="10771"/>
              </a:lnSpc>
            </a:pPr>
            <a:r>
              <a:rPr lang="en-US" sz="8976" spc="-394">
                <a:solidFill>
                  <a:srgbClr val="000000"/>
                </a:solidFill>
                <a:latin typeface="Mokoto Heavy"/>
              </a:rPr>
              <a:t>CODIGO</a:t>
            </a:r>
          </a:p>
        </p:txBody>
      </p:sp>
      <p:sp>
        <p:nvSpPr>
          <p:cNvPr id="7" name="Freeform 7"/>
          <p:cNvSpPr/>
          <p:nvPr/>
        </p:nvSpPr>
        <p:spPr>
          <a:xfrm>
            <a:off x="-811960" y="7641457"/>
            <a:ext cx="3824759" cy="3859848"/>
          </a:xfrm>
          <a:custGeom>
            <a:avLst/>
            <a:gdLst/>
            <a:ahLst/>
            <a:cxnLst/>
            <a:rect l="l" t="t" r="r" b="b"/>
            <a:pathLst>
              <a:path w="3824759" h="3859848">
                <a:moveTo>
                  <a:pt x="0" y="0"/>
                </a:moveTo>
                <a:lnTo>
                  <a:pt x="3824759" y="0"/>
                </a:lnTo>
                <a:lnTo>
                  <a:pt x="3824759" y="3859848"/>
                </a:lnTo>
                <a:lnTo>
                  <a:pt x="0" y="38598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8" name="Freeform 8"/>
          <p:cNvSpPr/>
          <p:nvPr/>
        </p:nvSpPr>
        <p:spPr>
          <a:xfrm>
            <a:off x="15790644" y="-279825"/>
            <a:ext cx="3080752" cy="3103322"/>
          </a:xfrm>
          <a:custGeom>
            <a:avLst/>
            <a:gdLst/>
            <a:ahLst/>
            <a:cxnLst/>
            <a:rect l="l" t="t" r="r" b="b"/>
            <a:pathLst>
              <a:path w="3080752" h="3103322">
                <a:moveTo>
                  <a:pt x="0" y="0"/>
                </a:moveTo>
                <a:lnTo>
                  <a:pt x="3080752" y="0"/>
                </a:lnTo>
                <a:lnTo>
                  <a:pt x="3080752" y="3103322"/>
                </a:lnTo>
                <a:lnTo>
                  <a:pt x="0" y="31033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9" name="Freeform 9"/>
          <p:cNvSpPr/>
          <p:nvPr/>
        </p:nvSpPr>
        <p:spPr>
          <a:xfrm>
            <a:off x="-1970515" y="-714114"/>
            <a:ext cx="6832222" cy="2832266"/>
          </a:xfrm>
          <a:custGeom>
            <a:avLst/>
            <a:gdLst/>
            <a:ahLst/>
            <a:cxnLst/>
            <a:rect l="l" t="t" r="r" b="b"/>
            <a:pathLst>
              <a:path w="6832222" h="2832266">
                <a:moveTo>
                  <a:pt x="0" y="0"/>
                </a:moveTo>
                <a:lnTo>
                  <a:pt x="6832221" y="0"/>
                </a:lnTo>
                <a:lnTo>
                  <a:pt x="6832221" y="2832267"/>
                </a:lnTo>
                <a:lnTo>
                  <a:pt x="0" y="28322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sp>
        <p:nvSpPr>
          <p:cNvPr id="10" name="Freeform 10"/>
          <p:cNvSpPr/>
          <p:nvPr/>
        </p:nvSpPr>
        <p:spPr>
          <a:xfrm>
            <a:off x="16606090" y="7217020"/>
            <a:ext cx="653210" cy="4082561"/>
          </a:xfrm>
          <a:custGeom>
            <a:avLst/>
            <a:gdLst/>
            <a:ahLst/>
            <a:cxnLst/>
            <a:rect l="l" t="t" r="r" b="b"/>
            <a:pathLst>
              <a:path w="653210" h="4082561">
                <a:moveTo>
                  <a:pt x="0" y="0"/>
                </a:moveTo>
                <a:lnTo>
                  <a:pt x="653210" y="0"/>
                </a:lnTo>
                <a:lnTo>
                  <a:pt x="653210" y="4082560"/>
                </a:lnTo>
                <a:lnTo>
                  <a:pt x="0" y="40825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MX"/>
          </a:p>
        </p:txBody>
      </p:sp>
      <p:sp>
        <p:nvSpPr>
          <p:cNvPr id="11" name="Freeform 11"/>
          <p:cNvSpPr/>
          <p:nvPr/>
        </p:nvSpPr>
        <p:spPr>
          <a:xfrm>
            <a:off x="15496804" y="7217020"/>
            <a:ext cx="586404" cy="4082561"/>
          </a:xfrm>
          <a:custGeom>
            <a:avLst/>
            <a:gdLst/>
            <a:ahLst/>
            <a:cxnLst/>
            <a:rect l="l" t="t" r="r" b="b"/>
            <a:pathLst>
              <a:path w="586404" h="4082561">
                <a:moveTo>
                  <a:pt x="0" y="0"/>
                </a:moveTo>
                <a:lnTo>
                  <a:pt x="586404" y="0"/>
                </a:lnTo>
                <a:lnTo>
                  <a:pt x="586404" y="4082560"/>
                </a:lnTo>
                <a:lnTo>
                  <a:pt x="0" y="408256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MX"/>
          </a:p>
        </p:txBody>
      </p:sp>
      <p:sp>
        <p:nvSpPr>
          <p:cNvPr id="12" name="Freeform 12"/>
          <p:cNvSpPr/>
          <p:nvPr/>
        </p:nvSpPr>
        <p:spPr>
          <a:xfrm flipH="1">
            <a:off x="-5860783" y="2668082"/>
            <a:ext cx="8288984" cy="2178906"/>
          </a:xfrm>
          <a:custGeom>
            <a:avLst/>
            <a:gdLst/>
            <a:ahLst/>
            <a:cxnLst/>
            <a:rect l="l" t="t" r="r" b="b"/>
            <a:pathLst>
              <a:path w="8288984" h="2178906">
                <a:moveTo>
                  <a:pt x="8288984" y="0"/>
                </a:moveTo>
                <a:lnTo>
                  <a:pt x="0" y="0"/>
                </a:lnTo>
                <a:lnTo>
                  <a:pt x="0" y="2178906"/>
                </a:lnTo>
                <a:lnTo>
                  <a:pt x="8288984" y="2178906"/>
                </a:lnTo>
                <a:lnTo>
                  <a:pt x="8288984"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s-MX"/>
          </a:p>
        </p:txBody>
      </p:sp>
      <p:sp>
        <p:nvSpPr>
          <p:cNvPr id="13" name="Freeform 13"/>
          <p:cNvSpPr/>
          <p:nvPr/>
        </p:nvSpPr>
        <p:spPr>
          <a:xfrm flipH="1">
            <a:off x="7501660" y="8875500"/>
            <a:ext cx="8288984" cy="2178906"/>
          </a:xfrm>
          <a:custGeom>
            <a:avLst/>
            <a:gdLst/>
            <a:ahLst/>
            <a:cxnLst/>
            <a:rect l="l" t="t" r="r" b="b"/>
            <a:pathLst>
              <a:path w="8288984" h="2178906">
                <a:moveTo>
                  <a:pt x="8288984" y="0"/>
                </a:moveTo>
                <a:lnTo>
                  <a:pt x="0" y="0"/>
                </a:lnTo>
                <a:lnTo>
                  <a:pt x="0" y="2178906"/>
                </a:lnTo>
                <a:lnTo>
                  <a:pt x="8288984" y="2178906"/>
                </a:lnTo>
                <a:lnTo>
                  <a:pt x="8288984"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s-MX"/>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E767D"/>
        </a:solidFill>
        <a:effectLst/>
      </p:bgPr>
    </p:bg>
    <p:spTree>
      <p:nvGrpSpPr>
        <p:cNvPr id="1" name=""/>
        <p:cNvGrpSpPr/>
        <p:nvPr/>
      </p:nvGrpSpPr>
      <p:grpSpPr>
        <a:xfrm>
          <a:off x="0" y="0"/>
          <a:ext cx="0" cy="0"/>
          <a:chOff x="0" y="0"/>
          <a:chExt cx="0" cy="0"/>
        </a:xfrm>
      </p:grpSpPr>
      <p:sp>
        <p:nvSpPr>
          <p:cNvPr id="2" name="Freeform 2"/>
          <p:cNvSpPr/>
          <p:nvPr/>
        </p:nvSpPr>
        <p:spPr>
          <a:xfrm rot="-10800000" flipH="1">
            <a:off x="12461598" y="-60753"/>
            <a:ext cx="8288984" cy="2178906"/>
          </a:xfrm>
          <a:custGeom>
            <a:avLst/>
            <a:gdLst/>
            <a:ahLst/>
            <a:cxnLst/>
            <a:rect l="l" t="t" r="r" b="b"/>
            <a:pathLst>
              <a:path w="8288984" h="2178906">
                <a:moveTo>
                  <a:pt x="8288984" y="0"/>
                </a:moveTo>
                <a:lnTo>
                  <a:pt x="0" y="0"/>
                </a:lnTo>
                <a:lnTo>
                  <a:pt x="0" y="2178906"/>
                </a:lnTo>
                <a:lnTo>
                  <a:pt x="8288984" y="2178906"/>
                </a:lnTo>
                <a:lnTo>
                  <a:pt x="8288984"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s-MX"/>
          </a:p>
        </p:txBody>
      </p:sp>
      <p:grpSp>
        <p:nvGrpSpPr>
          <p:cNvPr id="3" name="Group 3"/>
          <p:cNvGrpSpPr/>
          <p:nvPr/>
        </p:nvGrpSpPr>
        <p:grpSpPr>
          <a:xfrm>
            <a:off x="699565" y="46147"/>
            <a:ext cx="16600079" cy="9414585"/>
            <a:chOff x="-59533" y="-179622"/>
            <a:chExt cx="4372037" cy="2479562"/>
          </a:xfrm>
        </p:grpSpPr>
        <p:sp>
          <p:nvSpPr>
            <p:cNvPr id="4" name="Freeform 4"/>
            <p:cNvSpPr/>
            <p:nvPr/>
          </p:nvSpPr>
          <p:spPr>
            <a:xfrm>
              <a:off x="-59533" y="-179622"/>
              <a:ext cx="4312504" cy="2299940"/>
            </a:xfrm>
            <a:custGeom>
              <a:avLst/>
              <a:gdLst/>
              <a:ahLst/>
              <a:cxnLst/>
              <a:rect l="l" t="t" r="r" b="b"/>
              <a:pathLst>
                <a:path w="4312504" h="2299940">
                  <a:moveTo>
                    <a:pt x="0" y="0"/>
                  </a:moveTo>
                  <a:lnTo>
                    <a:pt x="4312504" y="0"/>
                  </a:lnTo>
                  <a:lnTo>
                    <a:pt x="4312504" y="2299940"/>
                  </a:lnTo>
                  <a:lnTo>
                    <a:pt x="0" y="2299940"/>
                  </a:lnTo>
                  <a:close/>
                </a:path>
              </a:pathLst>
            </a:custGeom>
            <a:solidFill>
              <a:srgbClr val="F0F6F5"/>
            </a:solidFill>
          </p:spPr>
          <p:txBody>
            <a:bodyPr/>
            <a:lstStyle/>
            <a:p>
              <a:r>
                <a:rPr lang="en-GB" dirty="0" err="1"/>
                <a:t>jhjjj</a:t>
              </a:r>
              <a:endParaRPr lang="es-MX" dirty="0"/>
            </a:p>
          </p:txBody>
        </p:sp>
        <p:sp>
          <p:nvSpPr>
            <p:cNvPr id="5" name="TextBox 5"/>
            <p:cNvSpPr txBox="1"/>
            <p:nvPr/>
          </p:nvSpPr>
          <p:spPr>
            <a:xfrm>
              <a:off x="0" y="-47625"/>
              <a:ext cx="4312504" cy="2347565"/>
            </a:xfrm>
            <a:prstGeom prst="rect">
              <a:avLst/>
            </a:prstGeom>
          </p:spPr>
          <p:txBody>
            <a:bodyPr lIns="50800" tIns="50800" rIns="50800" bIns="50800" rtlCol="0" anchor="ctr"/>
            <a:lstStyle/>
            <a:p>
              <a:pPr algn="ctr">
                <a:lnSpc>
                  <a:spcPts val="3174"/>
                </a:lnSpc>
              </a:pPr>
              <a:endParaRPr/>
            </a:p>
          </p:txBody>
        </p:sp>
      </p:grpSp>
      <p:sp>
        <p:nvSpPr>
          <p:cNvPr id="6" name="TextBox 6"/>
          <p:cNvSpPr txBox="1"/>
          <p:nvPr/>
        </p:nvSpPr>
        <p:spPr>
          <a:xfrm>
            <a:off x="513745" y="97780"/>
            <a:ext cx="15649307" cy="1368737"/>
          </a:xfrm>
          <a:prstGeom prst="rect">
            <a:avLst/>
          </a:prstGeom>
        </p:spPr>
        <p:txBody>
          <a:bodyPr lIns="0" tIns="0" rIns="0" bIns="0" rtlCol="0" anchor="t">
            <a:spAutoFit/>
          </a:bodyPr>
          <a:lstStyle/>
          <a:p>
            <a:pPr marL="0" lvl="0" indent="0" algn="ctr">
              <a:lnSpc>
                <a:spcPts val="10771"/>
              </a:lnSpc>
            </a:pPr>
            <a:r>
              <a:rPr lang="en-US" sz="8976" spc="-394" dirty="0" err="1">
                <a:solidFill>
                  <a:srgbClr val="000000"/>
                </a:solidFill>
                <a:latin typeface="Mokoto Heavy"/>
              </a:rPr>
              <a:t>Analisis</a:t>
            </a:r>
            <a:endParaRPr lang="en-US" sz="8976" spc="-394" dirty="0">
              <a:solidFill>
                <a:srgbClr val="000000"/>
              </a:solidFill>
              <a:latin typeface="Mokoto Heavy"/>
            </a:endParaRPr>
          </a:p>
        </p:txBody>
      </p:sp>
      <p:sp>
        <p:nvSpPr>
          <p:cNvPr id="7" name="Freeform 7"/>
          <p:cNvSpPr/>
          <p:nvPr/>
        </p:nvSpPr>
        <p:spPr>
          <a:xfrm>
            <a:off x="-811960" y="7641457"/>
            <a:ext cx="3824759" cy="3859848"/>
          </a:xfrm>
          <a:custGeom>
            <a:avLst/>
            <a:gdLst/>
            <a:ahLst/>
            <a:cxnLst/>
            <a:rect l="l" t="t" r="r" b="b"/>
            <a:pathLst>
              <a:path w="3824759" h="3859848">
                <a:moveTo>
                  <a:pt x="0" y="0"/>
                </a:moveTo>
                <a:lnTo>
                  <a:pt x="3824759" y="0"/>
                </a:lnTo>
                <a:lnTo>
                  <a:pt x="3824759" y="3859848"/>
                </a:lnTo>
                <a:lnTo>
                  <a:pt x="0" y="38598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8" name="Freeform 8"/>
          <p:cNvSpPr/>
          <p:nvPr/>
        </p:nvSpPr>
        <p:spPr>
          <a:xfrm>
            <a:off x="15178243" y="-1006796"/>
            <a:ext cx="3080752" cy="3103322"/>
          </a:xfrm>
          <a:custGeom>
            <a:avLst/>
            <a:gdLst/>
            <a:ahLst/>
            <a:cxnLst/>
            <a:rect l="l" t="t" r="r" b="b"/>
            <a:pathLst>
              <a:path w="3080752" h="3103322">
                <a:moveTo>
                  <a:pt x="0" y="0"/>
                </a:moveTo>
                <a:lnTo>
                  <a:pt x="3080752" y="0"/>
                </a:lnTo>
                <a:lnTo>
                  <a:pt x="3080752" y="3103322"/>
                </a:lnTo>
                <a:lnTo>
                  <a:pt x="0" y="31033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9" name="Freeform 9"/>
          <p:cNvSpPr/>
          <p:nvPr/>
        </p:nvSpPr>
        <p:spPr>
          <a:xfrm>
            <a:off x="-1970515" y="-714114"/>
            <a:ext cx="6832222" cy="2832266"/>
          </a:xfrm>
          <a:custGeom>
            <a:avLst/>
            <a:gdLst/>
            <a:ahLst/>
            <a:cxnLst/>
            <a:rect l="l" t="t" r="r" b="b"/>
            <a:pathLst>
              <a:path w="6832222" h="2832266">
                <a:moveTo>
                  <a:pt x="0" y="0"/>
                </a:moveTo>
                <a:lnTo>
                  <a:pt x="6832221" y="0"/>
                </a:lnTo>
                <a:lnTo>
                  <a:pt x="6832221" y="2832267"/>
                </a:lnTo>
                <a:lnTo>
                  <a:pt x="0" y="28322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sp>
        <p:nvSpPr>
          <p:cNvPr id="10" name="Freeform 10"/>
          <p:cNvSpPr/>
          <p:nvPr/>
        </p:nvSpPr>
        <p:spPr>
          <a:xfrm>
            <a:off x="16606090" y="7217020"/>
            <a:ext cx="653210" cy="4082561"/>
          </a:xfrm>
          <a:custGeom>
            <a:avLst/>
            <a:gdLst/>
            <a:ahLst/>
            <a:cxnLst/>
            <a:rect l="l" t="t" r="r" b="b"/>
            <a:pathLst>
              <a:path w="653210" h="4082561">
                <a:moveTo>
                  <a:pt x="0" y="0"/>
                </a:moveTo>
                <a:lnTo>
                  <a:pt x="653210" y="0"/>
                </a:lnTo>
                <a:lnTo>
                  <a:pt x="653210" y="4082560"/>
                </a:lnTo>
                <a:lnTo>
                  <a:pt x="0" y="40825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MX"/>
          </a:p>
        </p:txBody>
      </p:sp>
      <p:sp>
        <p:nvSpPr>
          <p:cNvPr id="11" name="Freeform 11"/>
          <p:cNvSpPr/>
          <p:nvPr/>
        </p:nvSpPr>
        <p:spPr>
          <a:xfrm>
            <a:off x="15496804" y="7217020"/>
            <a:ext cx="586404" cy="4082561"/>
          </a:xfrm>
          <a:custGeom>
            <a:avLst/>
            <a:gdLst/>
            <a:ahLst/>
            <a:cxnLst/>
            <a:rect l="l" t="t" r="r" b="b"/>
            <a:pathLst>
              <a:path w="586404" h="4082561">
                <a:moveTo>
                  <a:pt x="0" y="0"/>
                </a:moveTo>
                <a:lnTo>
                  <a:pt x="586404" y="0"/>
                </a:lnTo>
                <a:lnTo>
                  <a:pt x="586404" y="4082560"/>
                </a:lnTo>
                <a:lnTo>
                  <a:pt x="0" y="408256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MX"/>
          </a:p>
        </p:txBody>
      </p:sp>
      <p:sp>
        <p:nvSpPr>
          <p:cNvPr id="12" name="Freeform 12"/>
          <p:cNvSpPr/>
          <p:nvPr/>
        </p:nvSpPr>
        <p:spPr>
          <a:xfrm flipH="1">
            <a:off x="-5860783" y="2668082"/>
            <a:ext cx="8288984" cy="2178906"/>
          </a:xfrm>
          <a:custGeom>
            <a:avLst/>
            <a:gdLst/>
            <a:ahLst/>
            <a:cxnLst/>
            <a:rect l="l" t="t" r="r" b="b"/>
            <a:pathLst>
              <a:path w="8288984" h="2178906">
                <a:moveTo>
                  <a:pt x="8288984" y="0"/>
                </a:moveTo>
                <a:lnTo>
                  <a:pt x="0" y="0"/>
                </a:lnTo>
                <a:lnTo>
                  <a:pt x="0" y="2178906"/>
                </a:lnTo>
                <a:lnTo>
                  <a:pt x="8288984" y="2178906"/>
                </a:lnTo>
                <a:lnTo>
                  <a:pt x="8288984"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s-MX"/>
          </a:p>
        </p:txBody>
      </p:sp>
      <p:sp>
        <p:nvSpPr>
          <p:cNvPr id="13" name="Freeform 13"/>
          <p:cNvSpPr/>
          <p:nvPr/>
        </p:nvSpPr>
        <p:spPr>
          <a:xfrm flipH="1">
            <a:off x="7501660" y="8875500"/>
            <a:ext cx="8288984" cy="2178906"/>
          </a:xfrm>
          <a:custGeom>
            <a:avLst/>
            <a:gdLst/>
            <a:ahLst/>
            <a:cxnLst/>
            <a:rect l="l" t="t" r="r" b="b"/>
            <a:pathLst>
              <a:path w="8288984" h="2178906">
                <a:moveTo>
                  <a:pt x="8288984" y="0"/>
                </a:moveTo>
                <a:lnTo>
                  <a:pt x="0" y="0"/>
                </a:lnTo>
                <a:lnTo>
                  <a:pt x="0" y="2178906"/>
                </a:lnTo>
                <a:lnTo>
                  <a:pt x="8288984" y="2178906"/>
                </a:lnTo>
                <a:lnTo>
                  <a:pt x="8288984"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s-MX"/>
          </a:p>
        </p:txBody>
      </p:sp>
      <p:sp>
        <p:nvSpPr>
          <p:cNvPr id="17" name="TextBox 6">
            <a:extLst>
              <a:ext uri="{FF2B5EF4-FFF2-40B4-BE49-F238E27FC236}">
                <a16:creationId xmlns:a16="http://schemas.microsoft.com/office/drawing/2014/main" id="{2E154A57-C09A-3F7D-C2E5-A0B8BCAAE715}"/>
              </a:ext>
            </a:extLst>
          </p:cNvPr>
          <p:cNvSpPr txBox="1"/>
          <p:nvPr/>
        </p:nvSpPr>
        <p:spPr>
          <a:xfrm>
            <a:off x="699565" y="2074594"/>
            <a:ext cx="16826118" cy="5363135"/>
          </a:xfrm>
          <a:prstGeom prst="rect">
            <a:avLst/>
          </a:prstGeom>
        </p:spPr>
        <p:txBody>
          <a:bodyPr wrap="square" lIns="0" tIns="0" rIns="0" bIns="0" rtlCol="0" anchor="t">
            <a:spAutoFit/>
          </a:bodyPr>
          <a:lstStyle/>
          <a:p>
            <a:pPr>
              <a:lnSpc>
                <a:spcPts val="3499"/>
              </a:lnSpc>
            </a:pPr>
            <a:r>
              <a:rPr lang="es-MX" sz="2499" dirty="0">
                <a:solidFill>
                  <a:srgbClr val="000000"/>
                </a:solidFill>
                <a:latin typeface="Sniglet"/>
              </a:rPr>
              <a:t>El objetivo del proyecto es desarrollar un sistema que facilite la declaración de impuestos a la renta para calcular la rebaja correspondiente. Este sistema consultará la tabla de impuestos a la renta del 2023 para personas naturales. La información de entrada serán los sueldos mensuales y el </a:t>
            </a:r>
            <a:r>
              <a:rPr lang="es-MX" sz="2499" dirty="0" err="1">
                <a:solidFill>
                  <a:srgbClr val="000000"/>
                </a:solidFill>
                <a:latin typeface="Sniglet"/>
              </a:rPr>
              <a:t>arrayList</a:t>
            </a:r>
            <a:r>
              <a:rPr lang="es-MX" sz="2499" dirty="0">
                <a:solidFill>
                  <a:srgbClr val="000000"/>
                </a:solidFill>
                <a:latin typeface="Sniglet"/>
              </a:rPr>
              <a:t> de facturas </a:t>
            </a:r>
            <a:r>
              <a:rPr lang="es-MX" sz="2499" dirty="0" err="1">
                <a:solidFill>
                  <a:srgbClr val="000000"/>
                </a:solidFill>
                <a:latin typeface="Sniglet"/>
              </a:rPr>
              <a:t>leidas</a:t>
            </a:r>
            <a:r>
              <a:rPr lang="es-MX" sz="2499" dirty="0">
                <a:solidFill>
                  <a:srgbClr val="000000"/>
                </a:solidFill>
                <a:latin typeface="Sniglet"/>
              </a:rPr>
              <a:t> por el archivo.dat de las facturas, considerando </a:t>
            </a:r>
            <a:r>
              <a:rPr lang="es-MX" sz="2499" dirty="0" err="1">
                <a:solidFill>
                  <a:srgbClr val="000000"/>
                </a:solidFill>
                <a:latin typeface="Sniglet"/>
              </a:rPr>
              <a:t>categorias</a:t>
            </a:r>
            <a:r>
              <a:rPr lang="es-MX" sz="2499" dirty="0">
                <a:solidFill>
                  <a:srgbClr val="000000"/>
                </a:solidFill>
                <a:latin typeface="Sniglet"/>
              </a:rPr>
              <a:t> como Vivienda, Educación, Alimentación, Vestimenta, Salud y Turismo, donde un usuario puede tener </a:t>
            </a:r>
            <a:r>
              <a:rPr lang="es-MX" sz="2499" dirty="0" err="1">
                <a:solidFill>
                  <a:srgbClr val="000000"/>
                </a:solidFill>
                <a:latin typeface="Sniglet"/>
              </a:rPr>
              <a:t>multiples</a:t>
            </a:r>
            <a:r>
              <a:rPr lang="es-MX" sz="2499" dirty="0">
                <a:solidFill>
                  <a:srgbClr val="000000"/>
                </a:solidFill>
                <a:latin typeface="Sniglet"/>
              </a:rPr>
              <a:t> facturas; el programa debe seguir las reglas y montos máximos establecidos por la normativa fiscal (ver tabla de impuestos).</a:t>
            </a:r>
          </a:p>
          <a:p>
            <a:pPr>
              <a:lnSpc>
                <a:spcPts val="3499"/>
              </a:lnSpc>
            </a:pPr>
            <a:r>
              <a:rPr lang="es-MX" sz="2499" dirty="0">
                <a:solidFill>
                  <a:srgbClr val="000000"/>
                </a:solidFill>
                <a:latin typeface="Sniglet"/>
              </a:rPr>
              <a:t>Características por considerar:</a:t>
            </a:r>
          </a:p>
          <a:p>
            <a:pPr>
              <a:lnSpc>
                <a:spcPts val="3499"/>
              </a:lnSpc>
            </a:pPr>
            <a:r>
              <a:rPr lang="es-MX" sz="2499" dirty="0">
                <a:solidFill>
                  <a:srgbClr val="000000"/>
                </a:solidFill>
                <a:latin typeface="Sniglet"/>
              </a:rPr>
              <a:t>· Registro de información: Diseñe el modelado de </a:t>
            </a:r>
            <a:r>
              <a:rPr lang="es-MX" sz="2499" dirty="0" err="1">
                <a:solidFill>
                  <a:srgbClr val="000000"/>
                </a:solidFill>
                <a:latin typeface="Sniglet"/>
              </a:rPr>
              <a:t>metodos</a:t>
            </a:r>
            <a:r>
              <a:rPr lang="es-MX" sz="2499" dirty="0">
                <a:solidFill>
                  <a:srgbClr val="000000"/>
                </a:solidFill>
                <a:latin typeface="Sniglet"/>
              </a:rPr>
              <a:t> que permitan a la clase usuario ingresar los sueldos mensuales y lean desde </a:t>
            </a:r>
            <a:r>
              <a:rPr lang="es-MX" sz="2499" dirty="0" err="1">
                <a:solidFill>
                  <a:srgbClr val="000000"/>
                </a:solidFill>
                <a:latin typeface="Sniglet"/>
              </a:rPr>
              <a:t>multiples</a:t>
            </a:r>
            <a:r>
              <a:rPr lang="es-MX" sz="2499" dirty="0">
                <a:solidFill>
                  <a:srgbClr val="000000"/>
                </a:solidFill>
                <a:latin typeface="Sniglet"/>
              </a:rPr>
              <a:t> archivos serializados  las facturas generadas y de acuerdo a la categoría (atributos de la clase factura), como Vivienda, Educación, Alimentación, Vestimenta, Salud y Turismo se debe de efectuar la debida deducción de impuestos (4% para Vivienda, para Educación 3%, para alimentación 0.5%, para Vestimenta nada, para Salud 10%, para turismo 5%).</a:t>
            </a:r>
          </a:p>
        </p:txBody>
      </p:sp>
    </p:spTree>
    <p:extLst>
      <p:ext uri="{BB962C8B-B14F-4D97-AF65-F5344CB8AC3E}">
        <p14:creationId xmlns:p14="http://schemas.microsoft.com/office/powerpoint/2010/main" val="1098073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E767D"/>
        </a:solidFill>
        <a:effectLst/>
      </p:bgPr>
    </p:bg>
    <p:spTree>
      <p:nvGrpSpPr>
        <p:cNvPr id="1" name=""/>
        <p:cNvGrpSpPr/>
        <p:nvPr/>
      </p:nvGrpSpPr>
      <p:grpSpPr>
        <a:xfrm>
          <a:off x="0" y="0"/>
          <a:ext cx="0" cy="0"/>
          <a:chOff x="0" y="0"/>
          <a:chExt cx="0" cy="0"/>
        </a:xfrm>
      </p:grpSpPr>
      <p:sp>
        <p:nvSpPr>
          <p:cNvPr id="2" name="Freeform 2"/>
          <p:cNvSpPr/>
          <p:nvPr/>
        </p:nvSpPr>
        <p:spPr>
          <a:xfrm rot="-10800000" flipH="1">
            <a:off x="12461598" y="-60753"/>
            <a:ext cx="8288984" cy="2178906"/>
          </a:xfrm>
          <a:custGeom>
            <a:avLst/>
            <a:gdLst/>
            <a:ahLst/>
            <a:cxnLst/>
            <a:rect l="l" t="t" r="r" b="b"/>
            <a:pathLst>
              <a:path w="8288984" h="2178906">
                <a:moveTo>
                  <a:pt x="8288984" y="0"/>
                </a:moveTo>
                <a:lnTo>
                  <a:pt x="0" y="0"/>
                </a:lnTo>
                <a:lnTo>
                  <a:pt x="0" y="2178906"/>
                </a:lnTo>
                <a:lnTo>
                  <a:pt x="8288984" y="2178906"/>
                </a:lnTo>
                <a:lnTo>
                  <a:pt x="8288984"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s-MX"/>
          </a:p>
        </p:txBody>
      </p:sp>
      <p:grpSp>
        <p:nvGrpSpPr>
          <p:cNvPr id="3" name="Group 3"/>
          <p:cNvGrpSpPr/>
          <p:nvPr/>
        </p:nvGrpSpPr>
        <p:grpSpPr>
          <a:xfrm>
            <a:off x="699565" y="46147"/>
            <a:ext cx="16600079" cy="9414585"/>
            <a:chOff x="-59533" y="-179622"/>
            <a:chExt cx="4372037" cy="2479562"/>
          </a:xfrm>
        </p:grpSpPr>
        <p:sp>
          <p:nvSpPr>
            <p:cNvPr id="4" name="Freeform 4"/>
            <p:cNvSpPr/>
            <p:nvPr/>
          </p:nvSpPr>
          <p:spPr>
            <a:xfrm>
              <a:off x="-59533" y="-179622"/>
              <a:ext cx="4312504" cy="2299940"/>
            </a:xfrm>
            <a:custGeom>
              <a:avLst/>
              <a:gdLst/>
              <a:ahLst/>
              <a:cxnLst/>
              <a:rect l="l" t="t" r="r" b="b"/>
              <a:pathLst>
                <a:path w="4312504" h="2299940">
                  <a:moveTo>
                    <a:pt x="0" y="0"/>
                  </a:moveTo>
                  <a:lnTo>
                    <a:pt x="4312504" y="0"/>
                  </a:lnTo>
                  <a:lnTo>
                    <a:pt x="4312504" y="2299940"/>
                  </a:lnTo>
                  <a:lnTo>
                    <a:pt x="0" y="2299940"/>
                  </a:lnTo>
                  <a:close/>
                </a:path>
              </a:pathLst>
            </a:custGeom>
            <a:solidFill>
              <a:srgbClr val="F0F6F5"/>
            </a:solidFill>
          </p:spPr>
          <p:txBody>
            <a:bodyPr/>
            <a:lstStyle/>
            <a:p>
              <a:r>
                <a:rPr lang="en-GB" dirty="0" err="1"/>
                <a:t>jhjjj</a:t>
              </a:r>
              <a:endParaRPr lang="es-MX" dirty="0"/>
            </a:p>
          </p:txBody>
        </p:sp>
        <p:sp>
          <p:nvSpPr>
            <p:cNvPr id="5" name="TextBox 5"/>
            <p:cNvSpPr txBox="1"/>
            <p:nvPr/>
          </p:nvSpPr>
          <p:spPr>
            <a:xfrm>
              <a:off x="0" y="-47625"/>
              <a:ext cx="4312504" cy="2347565"/>
            </a:xfrm>
            <a:prstGeom prst="rect">
              <a:avLst/>
            </a:prstGeom>
          </p:spPr>
          <p:txBody>
            <a:bodyPr lIns="50800" tIns="50800" rIns="50800" bIns="50800" rtlCol="0" anchor="ctr"/>
            <a:lstStyle/>
            <a:p>
              <a:pPr algn="ctr">
                <a:lnSpc>
                  <a:spcPts val="3174"/>
                </a:lnSpc>
              </a:pPr>
              <a:endParaRPr/>
            </a:p>
          </p:txBody>
        </p:sp>
      </p:grpSp>
      <p:sp>
        <p:nvSpPr>
          <p:cNvPr id="6" name="TextBox 6"/>
          <p:cNvSpPr txBox="1"/>
          <p:nvPr/>
        </p:nvSpPr>
        <p:spPr>
          <a:xfrm>
            <a:off x="513745" y="97780"/>
            <a:ext cx="15649307" cy="1368737"/>
          </a:xfrm>
          <a:prstGeom prst="rect">
            <a:avLst/>
          </a:prstGeom>
        </p:spPr>
        <p:txBody>
          <a:bodyPr lIns="0" tIns="0" rIns="0" bIns="0" rtlCol="0" anchor="t">
            <a:spAutoFit/>
          </a:bodyPr>
          <a:lstStyle/>
          <a:p>
            <a:pPr marL="0" lvl="0" indent="0" algn="ctr">
              <a:lnSpc>
                <a:spcPts val="10771"/>
              </a:lnSpc>
            </a:pPr>
            <a:r>
              <a:rPr lang="en-US" sz="8976" spc="-394" dirty="0" err="1">
                <a:solidFill>
                  <a:srgbClr val="000000"/>
                </a:solidFill>
                <a:latin typeface="Mokoto Heavy"/>
              </a:rPr>
              <a:t>Analisis</a:t>
            </a:r>
            <a:endParaRPr lang="en-US" sz="8976" spc="-394" dirty="0">
              <a:solidFill>
                <a:srgbClr val="000000"/>
              </a:solidFill>
              <a:latin typeface="Mokoto Heavy"/>
            </a:endParaRPr>
          </a:p>
        </p:txBody>
      </p:sp>
      <p:sp>
        <p:nvSpPr>
          <p:cNvPr id="7" name="Freeform 7"/>
          <p:cNvSpPr/>
          <p:nvPr/>
        </p:nvSpPr>
        <p:spPr>
          <a:xfrm>
            <a:off x="-811960" y="7641457"/>
            <a:ext cx="3824759" cy="3859848"/>
          </a:xfrm>
          <a:custGeom>
            <a:avLst/>
            <a:gdLst/>
            <a:ahLst/>
            <a:cxnLst/>
            <a:rect l="l" t="t" r="r" b="b"/>
            <a:pathLst>
              <a:path w="3824759" h="3859848">
                <a:moveTo>
                  <a:pt x="0" y="0"/>
                </a:moveTo>
                <a:lnTo>
                  <a:pt x="3824759" y="0"/>
                </a:lnTo>
                <a:lnTo>
                  <a:pt x="3824759" y="3859848"/>
                </a:lnTo>
                <a:lnTo>
                  <a:pt x="0" y="38598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8" name="Freeform 8"/>
          <p:cNvSpPr/>
          <p:nvPr/>
        </p:nvSpPr>
        <p:spPr>
          <a:xfrm>
            <a:off x="15178243" y="-1006796"/>
            <a:ext cx="3080752" cy="3103322"/>
          </a:xfrm>
          <a:custGeom>
            <a:avLst/>
            <a:gdLst/>
            <a:ahLst/>
            <a:cxnLst/>
            <a:rect l="l" t="t" r="r" b="b"/>
            <a:pathLst>
              <a:path w="3080752" h="3103322">
                <a:moveTo>
                  <a:pt x="0" y="0"/>
                </a:moveTo>
                <a:lnTo>
                  <a:pt x="3080752" y="0"/>
                </a:lnTo>
                <a:lnTo>
                  <a:pt x="3080752" y="3103322"/>
                </a:lnTo>
                <a:lnTo>
                  <a:pt x="0" y="31033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9" name="Freeform 9"/>
          <p:cNvSpPr/>
          <p:nvPr/>
        </p:nvSpPr>
        <p:spPr>
          <a:xfrm>
            <a:off x="-1970515" y="-714114"/>
            <a:ext cx="6832222" cy="2832266"/>
          </a:xfrm>
          <a:custGeom>
            <a:avLst/>
            <a:gdLst/>
            <a:ahLst/>
            <a:cxnLst/>
            <a:rect l="l" t="t" r="r" b="b"/>
            <a:pathLst>
              <a:path w="6832222" h="2832266">
                <a:moveTo>
                  <a:pt x="0" y="0"/>
                </a:moveTo>
                <a:lnTo>
                  <a:pt x="6832221" y="0"/>
                </a:lnTo>
                <a:lnTo>
                  <a:pt x="6832221" y="2832267"/>
                </a:lnTo>
                <a:lnTo>
                  <a:pt x="0" y="28322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sp>
        <p:nvSpPr>
          <p:cNvPr id="10" name="Freeform 10"/>
          <p:cNvSpPr/>
          <p:nvPr/>
        </p:nvSpPr>
        <p:spPr>
          <a:xfrm>
            <a:off x="16606090" y="7217020"/>
            <a:ext cx="653210" cy="4082561"/>
          </a:xfrm>
          <a:custGeom>
            <a:avLst/>
            <a:gdLst/>
            <a:ahLst/>
            <a:cxnLst/>
            <a:rect l="l" t="t" r="r" b="b"/>
            <a:pathLst>
              <a:path w="653210" h="4082561">
                <a:moveTo>
                  <a:pt x="0" y="0"/>
                </a:moveTo>
                <a:lnTo>
                  <a:pt x="653210" y="0"/>
                </a:lnTo>
                <a:lnTo>
                  <a:pt x="653210" y="4082560"/>
                </a:lnTo>
                <a:lnTo>
                  <a:pt x="0" y="40825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MX"/>
          </a:p>
        </p:txBody>
      </p:sp>
      <p:sp>
        <p:nvSpPr>
          <p:cNvPr id="11" name="Freeform 11"/>
          <p:cNvSpPr/>
          <p:nvPr/>
        </p:nvSpPr>
        <p:spPr>
          <a:xfrm>
            <a:off x="15496804" y="7217020"/>
            <a:ext cx="586404" cy="4082561"/>
          </a:xfrm>
          <a:custGeom>
            <a:avLst/>
            <a:gdLst/>
            <a:ahLst/>
            <a:cxnLst/>
            <a:rect l="l" t="t" r="r" b="b"/>
            <a:pathLst>
              <a:path w="586404" h="4082561">
                <a:moveTo>
                  <a:pt x="0" y="0"/>
                </a:moveTo>
                <a:lnTo>
                  <a:pt x="586404" y="0"/>
                </a:lnTo>
                <a:lnTo>
                  <a:pt x="586404" y="4082560"/>
                </a:lnTo>
                <a:lnTo>
                  <a:pt x="0" y="408256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MX"/>
          </a:p>
        </p:txBody>
      </p:sp>
      <p:sp>
        <p:nvSpPr>
          <p:cNvPr id="12" name="Freeform 12"/>
          <p:cNvSpPr/>
          <p:nvPr/>
        </p:nvSpPr>
        <p:spPr>
          <a:xfrm flipH="1">
            <a:off x="-5860783" y="2668082"/>
            <a:ext cx="8288984" cy="2178906"/>
          </a:xfrm>
          <a:custGeom>
            <a:avLst/>
            <a:gdLst/>
            <a:ahLst/>
            <a:cxnLst/>
            <a:rect l="l" t="t" r="r" b="b"/>
            <a:pathLst>
              <a:path w="8288984" h="2178906">
                <a:moveTo>
                  <a:pt x="8288984" y="0"/>
                </a:moveTo>
                <a:lnTo>
                  <a:pt x="0" y="0"/>
                </a:lnTo>
                <a:lnTo>
                  <a:pt x="0" y="2178906"/>
                </a:lnTo>
                <a:lnTo>
                  <a:pt x="8288984" y="2178906"/>
                </a:lnTo>
                <a:lnTo>
                  <a:pt x="8288984"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s-MX"/>
          </a:p>
        </p:txBody>
      </p:sp>
      <p:sp>
        <p:nvSpPr>
          <p:cNvPr id="13" name="Freeform 13"/>
          <p:cNvSpPr/>
          <p:nvPr/>
        </p:nvSpPr>
        <p:spPr>
          <a:xfrm flipH="1">
            <a:off x="7501660" y="8875500"/>
            <a:ext cx="8288984" cy="2178906"/>
          </a:xfrm>
          <a:custGeom>
            <a:avLst/>
            <a:gdLst/>
            <a:ahLst/>
            <a:cxnLst/>
            <a:rect l="l" t="t" r="r" b="b"/>
            <a:pathLst>
              <a:path w="8288984" h="2178906">
                <a:moveTo>
                  <a:pt x="8288984" y="0"/>
                </a:moveTo>
                <a:lnTo>
                  <a:pt x="0" y="0"/>
                </a:lnTo>
                <a:lnTo>
                  <a:pt x="0" y="2178906"/>
                </a:lnTo>
                <a:lnTo>
                  <a:pt x="8288984" y="2178906"/>
                </a:lnTo>
                <a:lnTo>
                  <a:pt x="8288984"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s-MX"/>
          </a:p>
        </p:txBody>
      </p:sp>
      <p:sp>
        <p:nvSpPr>
          <p:cNvPr id="17" name="TextBox 6">
            <a:extLst>
              <a:ext uri="{FF2B5EF4-FFF2-40B4-BE49-F238E27FC236}">
                <a16:creationId xmlns:a16="http://schemas.microsoft.com/office/drawing/2014/main" id="{2E154A57-C09A-3F7D-C2E5-A0B8BCAAE715}"/>
              </a:ext>
            </a:extLst>
          </p:cNvPr>
          <p:cNvSpPr txBox="1"/>
          <p:nvPr/>
        </p:nvSpPr>
        <p:spPr>
          <a:xfrm>
            <a:off x="699565" y="2074594"/>
            <a:ext cx="16826118" cy="4016612"/>
          </a:xfrm>
          <a:prstGeom prst="rect">
            <a:avLst/>
          </a:prstGeom>
        </p:spPr>
        <p:txBody>
          <a:bodyPr wrap="square" lIns="0" tIns="0" rIns="0" bIns="0" rtlCol="0" anchor="t">
            <a:spAutoFit/>
          </a:bodyPr>
          <a:lstStyle/>
          <a:p>
            <a:pPr>
              <a:lnSpc>
                <a:spcPts val="3499"/>
              </a:lnSpc>
            </a:pPr>
            <a:r>
              <a:rPr lang="es-MX" sz="2499" dirty="0">
                <a:solidFill>
                  <a:srgbClr val="000000"/>
                </a:solidFill>
                <a:latin typeface="Sniglet"/>
              </a:rPr>
              <a:t>· Cálculo de impuestos: Desarrollar un sistema que consulte la tabla de impuestos a la renta del 2023 para personas naturales y realice el cálculo de los impuestos anuales considerando las deducciones permitidas por las facturas generadas y los sueldos mensuales.</a:t>
            </a:r>
          </a:p>
          <a:p>
            <a:pPr>
              <a:lnSpc>
                <a:spcPts val="3499"/>
              </a:lnSpc>
            </a:pPr>
            <a:r>
              <a:rPr lang="es-MX" sz="2499" dirty="0">
                <a:solidFill>
                  <a:srgbClr val="000000"/>
                </a:solidFill>
                <a:latin typeface="Sniglet"/>
              </a:rPr>
              <a:t>· Generación de declaración hacia </a:t>
            </a:r>
            <a:r>
              <a:rPr lang="es-MX" sz="2499" dirty="0" err="1">
                <a:solidFill>
                  <a:srgbClr val="000000"/>
                </a:solidFill>
                <a:latin typeface="Sniglet"/>
              </a:rPr>
              <a:t>multiples</a:t>
            </a:r>
            <a:r>
              <a:rPr lang="es-MX" sz="2499" dirty="0">
                <a:solidFill>
                  <a:srgbClr val="000000"/>
                </a:solidFill>
                <a:latin typeface="Sniglet"/>
              </a:rPr>
              <a:t> archivos serializados (cada uno será de un contribuyente con sus respectivas facturas): Crear la funcionalidad que genere una declaración de impuestos detallada que muestre el cálculo de los impuestos a pagar o la devolución correspondiente, en base a las deducciones y la tabla de impuestos.</a:t>
            </a:r>
          </a:p>
          <a:p>
            <a:pPr>
              <a:lnSpc>
                <a:spcPts val="3499"/>
              </a:lnSpc>
            </a:pPr>
            <a:r>
              <a:rPr lang="es-MX" sz="2499" dirty="0">
                <a:solidFill>
                  <a:srgbClr val="000000"/>
                </a:solidFill>
                <a:latin typeface="Sniglet"/>
              </a:rPr>
              <a:t>La tabla de impuesto es la siguiente:</a:t>
            </a:r>
          </a:p>
          <a:p>
            <a:pPr>
              <a:lnSpc>
                <a:spcPts val="3499"/>
              </a:lnSpc>
            </a:pPr>
            <a:r>
              <a:rPr lang="es-MX" sz="2499" dirty="0">
                <a:solidFill>
                  <a:srgbClr val="000000"/>
                </a:solidFill>
                <a:latin typeface="Sniglet"/>
              </a:rPr>
              <a:t>· Validación de datos: Implementar validaciones para garantizar que los sueldos mensuales y las facturas ingresadas por el usuario estén dentro de los límites establecidos y cumplan con las reglas fiscales.</a:t>
            </a:r>
            <a:endParaRPr lang="en-US" sz="2499" dirty="0">
              <a:solidFill>
                <a:srgbClr val="000000"/>
              </a:solidFill>
              <a:latin typeface="Sniglet"/>
            </a:endParaRPr>
          </a:p>
        </p:txBody>
      </p:sp>
    </p:spTree>
    <p:extLst>
      <p:ext uri="{BB962C8B-B14F-4D97-AF65-F5344CB8AC3E}">
        <p14:creationId xmlns:p14="http://schemas.microsoft.com/office/powerpoint/2010/main" val="192149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0F6F5"/>
        </a:solidFill>
        <a:effectLst/>
      </p:bgPr>
    </p:bg>
    <p:spTree>
      <p:nvGrpSpPr>
        <p:cNvPr id="1" name=""/>
        <p:cNvGrpSpPr/>
        <p:nvPr/>
      </p:nvGrpSpPr>
      <p:grpSpPr>
        <a:xfrm>
          <a:off x="0" y="0"/>
          <a:ext cx="0" cy="0"/>
          <a:chOff x="0" y="0"/>
          <a:chExt cx="0" cy="0"/>
        </a:xfrm>
      </p:grpSpPr>
      <p:sp>
        <p:nvSpPr>
          <p:cNvPr id="2" name="TextBox 2"/>
          <p:cNvSpPr txBox="1"/>
          <p:nvPr/>
        </p:nvSpPr>
        <p:spPr>
          <a:xfrm>
            <a:off x="671268" y="461898"/>
            <a:ext cx="16945463" cy="1283685"/>
          </a:xfrm>
          <a:prstGeom prst="rect">
            <a:avLst/>
          </a:prstGeom>
        </p:spPr>
        <p:txBody>
          <a:bodyPr lIns="0" tIns="0" rIns="0" bIns="0" rtlCol="0" anchor="t">
            <a:spAutoFit/>
          </a:bodyPr>
          <a:lstStyle/>
          <a:p>
            <a:pPr algn="ctr">
              <a:lnSpc>
                <a:spcPts val="9953"/>
              </a:lnSpc>
            </a:pPr>
            <a:r>
              <a:rPr lang="en-US" sz="8655">
                <a:solidFill>
                  <a:srgbClr val="000000"/>
                </a:solidFill>
                <a:latin typeface="Mokoto Heavy"/>
              </a:rPr>
              <a:t>CLASES</a:t>
            </a:r>
          </a:p>
        </p:txBody>
      </p:sp>
      <p:sp>
        <p:nvSpPr>
          <p:cNvPr id="3" name="TextBox 3"/>
          <p:cNvSpPr txBox="1"/>
          <p:nvPr/>
        </p:nvSpPr>
        <p:spPr>
          <a:xfrm>
            <a:off x="5012841" y="1697958"/>
            <a:ext cx="13275159" cy="8308975"/>
          </a:xfrm>
          <a:prstGeom prst="rect">
            <a:avLst/>
          </a:prstGeom>
        </p:spPr>
        <p:txBody>
          <a:bodyPr lIns="0" tIns="0" rIns="0" bIns="0" rtlCol="0" anchor="t">
            <a:spAutoFit/>
          </a:bodyPr>
          <a:lstStyle/>
          <a:p>
            <a:pPr marL="539748" lvl="1" indent="-269874" algn="l">
              <a:lnSpc>
                <a:spcPts val="3499"/>
              </a:lnSpc>
              <a:buFont typeface="Arial"/>
              <a:buChar char="•"/>
            </a:pPr>
            <a:r>
              <a:rPr lang="en-US" sz="2499" dirty="0">
                <a:solidFill>
                  <a:srgbClr val="000000"/>
                </a:solidFill>
                <a:latin typeface="Sniglet"/>
              </a:rPr>
              <a:t>Para </a:t>
            </a:r>
            <a:r>
              <a:rPr lang="en-US" sz="2499" dirty="0" err="1">
                <a:solidFill>
                  <a:srgbClr val="000000"/>
                </a:solidFill>
                <a:latin typeface="Sniglet"/>
              </a:rPr>
              <a:t>poder</a:t>
            </a:r>
            <a:r>
              <a:rPr lang="en-US" sz="2499" dirty="0">
                <a:solidFill>
                  <a:srgbClr val="000000"/>
                </a:solidFill>
                <a:latin typeface="Sniglet"/>
              </a:rPr>
              <a:t> </a:t>
            </a:r>
            <a:r>
              <a:rPr lang="en-US" sz="2499" dirty="0" err="1">
                <a:solidFill>
                  <a:srgbClr val="000000"/>
                </a:solidFill>
                <a:latin typeface="Sniglet"/>
              </a:rPr>
              <a:t>realizar</a:t>
            </a:r>
            <a:r>
              <a:rPr lang="en-US" sz="2499" dirty="0">
                <a:solidFill>
                  <a:srgbClr val="000000"/>
                </a:solidFill>
                <a:latin typeface="Sniglet"/>
              </a:rPr>
              <a:t> </a:t>
            </a:r>
            <a:r>
              <a:rPr lang="en-US" sz="2499" dirty="0" err="1">
                <a:solidFill>
                  <a:srgbClr val="000000"/>
                </a:solidFill>
                <a:latin typeface="Sniglet"/>
              </a:rPr>
              <a:t>este</a:t>
            </a:r>
            <a:r>
              <a:rPr lang="en-US" sz="2499" dirty="0">
                <a:solidFill>
                  <a:srgbClr val="000000"/>
                </a:solidFill>
                <a:latin typeface="Sniglet"/>
              </a:rPr>
              <a:t> </a:t>
            </a:r>
            <a:r>
              <a:rPr lang="en-US" sz="2499" dirty="0" err="1">
                <a:solidFill>
                  <a:srgbClr val="000000"/>
                </a:solidFill>
                <a:latin typeface="Sniglet"/>
              </a:rPr>
              <a:t>proyecto</a:t>
            </a:r>
            <a:r>
              <a:rPr lang="en-US" sz="2499" dirty="0">
                <a:solidFill>
                  <a:srgbClr val="000000"/>
                </a:solidFill>
                <a:latin typeface="Sniglet"/>
              </a:rPr>
              <a:t> </a:t>
            </a:r>
            <a:r>
              <a:rPr lang="en-US" sz="2499" dirty="0" err="1">
                <a:solidFill>
                  <a:srgbClr val="000000"/>
                </a:solidFill>
                <a:latin typeface="Sniglet"/>
              </a:rPr>
              <a:t>drelacionandolo</a:t>
            </a:r>
            <a:r>
              <a:rPr lang="en-US" sz="2499" dirty="0">
                <a:solidFill>
                  <a:srgbClr val="000000"/>
                </a:solidFill>
                <a:latin typeface="Sniglet"/>
              </a:rPr>
              <a:t> al </a:t>
            </a:r>
            <a:r>
              <a:rPr lang="en-US" sz="2499" dirty="0" err="1">
                <a:solidFill>
                  <a:srgbClr val="000000"/>
                </a:solidFill>
                <a:latin typeface="Sniglet"/>
              </a:rPr>
              <a:t>paradigma</a:t>
            </a:r>
            <a:r>
              <a:rPr lang="en-US" sz="2499" dirty="0">
                <a:solidFill>
                  <a:srgbClr val="000000"/>
                </a:solidFill>
                <a:latin typeface="Sniglet"/>
              </a:rPr>
              <a:t> de la </a:t>
            </a:r>
            <a:r>
              <a:rPr lang="en-US" sz="2499" dirty="0" err="1">
                <a:solidFill>
                  <a:srgbClr val="000000"/>
                </a:solidFill>
                <a:latin typeface="Sniglet"/>
              </a:rPr>
              <a:t>programacion</a:t>
            </a:r>
            <a:r>
              <a:rPr lang="en-US" sz="2499" dirty="0">
                <a:solidFill>
                  <a:srgbClr val="000000"/>
                </a:solidFill>
                <a:latin typeface="Sniglet"/>
              </a:rPr>
              <a:t> </a:t>
            </a:r>
            <a:r>
              <a:rPr lang="en-US" sz="2499" dirty="0" err="1">
                <a:solidFill>
                  <a:srgbClr val="000000"/>
                </a:solidFill>
                <a:latin typeface="Sniglet"/>
              </a:rPr>
              <a:t>denomiado</a:t>
            </a:r>
            <a:r>
              <a:rPr lang="en-US" sz="2499" dirty="0">
                <a:solidFill>
                  <a:srgbClr val="000000"/>
                </a:solidFill>
                <a:latin typeface="Sniglet"/>
              </a:rPr>
              <a:t> “</a:t>
            </a:r>
            <a:r>
              <a:rPr lang="en-US" sz="2499" dirty="0" err="1">
                <a:solidFill>
                  <a:srgbClr val="000000"/>
                </a:solidFill>
                <a:latin typeface="Sniglet"/>
              </a:rPr>
              <a:t>Programación</a:t>
            </a:r>
            <a:r>
              <a:rPr lang="en-US" sz="2499" dirty="0">
                <a:solidFill>
                  <a:srgbClr val="000000"/>
                </a:solidFill>
                <a:latin typeface="Sniglet"/>
              </a:rPr>
              <a:t> </a:t>
            </a:r>
            <a:r>
              <a:rPr lang="en-US" sz="2499" dirty="0" err="1">
                <a:solidFill>
                  <a:srgbClr val="000000"/>
                </a:solidFill>
                <a:latin typeface="Sniglet"/>
              </a:rPr>
              <a:t>Orienteada</a:t>
            </a:r>
            <a:r>
              <a:rPr lang="en-US" sz="2499" dirty="0">
                <a:solidFill>
                  <a:srgbClr val="000000"/>
                </a:solidFill>
                <a:latin typeface="Sniglet"/>
              </a:rPr>
              <a:t> a </a:t>
            </a:r>
            <a:r>
              <a:rPr lang="en-US" sz="2499" dirty="0" err="1">
                <a:solidFill>
                  <a:srgbClr val="000000"/>
                </a:solidFill>
                <a:latin typeface="Sniglet"/>
              </a:rPr>
              <a:t>Objetos</a:t>
            </a:r>
            <a:r>
              <a:rPr lang="en-US" sz="2499" dirty="0">
                <a:solidFill>
                  <a:srgbClr val="000000"/>
                </a:solidFill>
                <a:latin typeface="Sniglet"/>
              </a:rPr>
              <a:t>” </a:t>
            </a:r>
            <a:r>
              <a:rPr lang="en-US" sz="2499" dirty="0" err="1">
                <a:solidFill>
                  <a:srgbClr val="000000"/>
                </a:solidFill>
                <a:latin typeface="Sniglet"/>
              </a:rPr>
              <a:t>tuvimos</a:t>
            </a:r>
            <a:r>
              <a:rPr lang="en-US" sz="2499" dirty="0">
                <a:solidFill>
                  <a:srgbClr val="000000"/>
                </a:solidFill>
                <a:latin typeface="Sniglet"/>
              </a:rPr>
              <a:t> que </a:t>
            </a:r>
            <a:r>
              <a:rPr lang="en-US" sz="2499" dirty="0" err="1">
                <a:solidFill>
                  <a:srgbClr val="000000"/>
                </a:solidFill>
                <a:latin typeface="Sniglet"/>
              </a:rPr>
              <a:t>dividir</a:t>
            </a:r>
            <a:r>
              <a:rPr lang="en-US" sz="2499" dirty="0">
                <a:solidFill>
                  <a:srgbClr val="000000"/>
                </a:solidFill>
                <a:latin typeface="Sniglet"/>
              </a:rPr>
              <a:t> </a:t>
            </a:r>
            <a:r>
              <a:rPr lang="en-US" sz="2499" dirty="0" err="1">
                <a:solidFill>
                  <a:srgbClr val="000000"/>
                </a:solidFill>
                <a:latin typeface="Sniglet"/>
              </a:rPr>
              <a:t>el</a:t>
            </a:r>
            <a:r>
              <a:rPr lang="en-US" sz="2499" dirty="0">
                <a:solidFill>
                  <a:srgbClr val="000000"/>
                </a:solidFill>
                <a:latin typeface="Sniglet"/>
              </a:rPr>
              <a:t> </a:t>
            </a:r>
            <a:r>
              <a:rPr lang="en-US" sz="2499" dirty="0" err="1">
                <a:solidFill>
                  <a:srgbClr val="000000"/>
                </a:solidFill>
                <a:latin typeface="Sniglet"/>
              </a:rPr>
              <a:t>proyecto</a:t>
            </a:r>
            <a:r>
              <a:rPr lang="en-US" sz="2499" dirty="0">
                <a:solidFill>
                  <a:srgbClr val="000000"/>
                </a:solidFill>
                <a:latin typeface="Sniglet"/>
              </a:rPr>
              <a:t> </a:t>
            </a:r>
            <a:r>
              <a:rPr lang="en-US" sz="2499" dirty="0" err="1">
                <a:solidFill>
                  <a:srgbClr val="000000"/>
                </a:solidFill>
                <a:latin typeface="Sniglet"/>
              </a:rPr>
              <a:t>en</a:t>
            </a:r>
            <a:r>
              <a:rPr lang="en-US" sz="2499" dirty="0">
                <a:solidFill>
                  <a:srgbClr val="000000"/>
                </a:solidFill>
                <a:latin typeface="Sniglet"/>
              </a:rPr>
              <a:t> </a:t>
            </a:r>
            <a:r>
              <a:rPr lang="en-US" sz="2499" dirty="0" err="1">
                <a:solidFill>
                  <a:srgbClr val="000000"/>
                </a:solidFill>
                <a:latin typeface="Sniglet"/>
              </a:rPr>
              <a:t>varios</a:t>
            </a:r>
            <a:r>
              <a:rPr lang="en-US" sz="2499" dirty="0">
                <a:solidFill>
                  <a:srgbClr val="000000"/>
                </a:solidFill>
                <a:latin typeface="Sniglet"/>
              </a:rPr>
              <a:t> </a:t>
            </a:r>
            <a:r>
              <a:rPr lang="en-US" sz="2499" dirty="0" err="1">
                <a:solidFill>
                  <a:srgbClr val="000000"/>
                </a:solidFill>
                <a:latin typeface="Sniglet"/>
              </a:rPr>
              <a:t>paquetes</a:t>
            </a:r>
            <a:r>
              <a:rPr lang="en-US" sz="2499" dirty="0">
                <a:solidFill>
                  <a:srgbClr val="000000"/>
                </a:solidFill>
                <a:latin typeface="Sniglet"/>
              </a:rPr>
              <a:t> y </a:t>
            </a:r>
            <a:r>
              <a:rPr lang="en-US" sz="2499" dirty="0" err="1">
                <a:solidFill>
                  <a:srgbClr val="000000"/>
                </a:solidFill>
                <a:latin typeface="Sniglet"/>
              </a:rPr>
              <a:t>clases</a:t>
            </a:r>
            <a:endParaRPr lang="en-US" sz="2499" dirty="0">
              <a:solidFill>
                <a:srgbClr val="000000"/>
              </a:solidFill>
              <a:latin typeface="Sniglet"/>
            </a:endParaRPr>
          </a:p>
          <a:p>
            <a:pPr marL="539748" lvl="1" indent="-269874" algn="l">
              <a:lnSpc>
                <a:spcPts val="3499"/>
              </a:lnSpc>
              <a:buFont typeface="Arial"/>
              <a:buChar char="•"/>
            </a:pPr>
            <a:r>
              <a:rPr lang="en-US" sz="2499" dirty="0" err="1">
                <a:solidFill>
                  <a:srgbClr val="000000"/>
                </a:solidFill>
                <a:latin typeface="Sniglet"/>
              </a:rPr>
              <a:t>Paquetes</a:t>
            </a:r>
            <a:r>
              <a:rPr lang="en-US" sz="2499" dirty="0">
                <a:solidFill>
                  <a:srgbClr val="000000"/>
                </a:solidFill>
                <a:latin typeface="Sniglet"/>
              </a:rPr>
              <a:t>: En </a:t>
            </a:r>
            <a:r>
              <a:rPr lang="en-US" sz="2499" dirty="0" err="1">
                <a:solidFill>
                  <a:srgbClr val="000000"/>
                </a:solidFill>
                <a:latin typeface="Sniglet"/>
              </a:rPr>
              <a:t>estos</a:t>
            </a:r>
            <a:r>
              <a:rPr lang="en-US" sz="2499" dirty="0">
                <a:solidFill>
                  <a:srgbClr val="000000"/>
                </a:solidFill>
                <a:latin typeface="Sniglet"/>
              </a:rPr>
              <a:t> </a:t>
            </a:r>
            <a:r>
              <a:rPr lang="en-US" sz="2499" dirty="0" err="1">
                <a:solidFill>
                  <a:srgbClr val="000000"/>
                </a:solidFill>
                <a:latin typeface="Sniglet"/>
              </a:rPr>
              <a:t>alamacenamos</a:t>
            </a:r>
            <a:r>
              <a:rPr lang="en-US" sz="2499" dirty="0">
                <a:solidFill>
                  <a:srgbClr val="000000"/>
                </a:solidFill>
                <a:latin typeface="Sniglet"/>
              </a:rPr>
              <a:t> 3 </a:t>
            </a:r>
            <a:r>
              <a:rPr lang="en-US" sz="2499" dirty="0" err="1">
                <a:solidFill>
                  <a:srgbClr val="000000"/>
                </a:solidFill>
                <a:latin typeface="Sniglet"/>
              </a:rPr>
              <a:t>paquetes</a:t>
            </a:r>
            <a:r>
              <a:rPr lang="en-US" sz="2499" dirty="0">
                <a:solidFill>
                  <a:srgbClr val="000000"/>
                </a:solidFill>
                <a:latin typeface="Sniglet"/>
              </a:rPr>
              <a:t> para </a:t>
            </a:r>
            <a:r>
              <a:rPr lang="en-US" sz="2499" dirty="0" err="1">
                <a:solidFill>
                  <a:srgbClr val="000000"/>
                </a:solidFill>
                <a:latin typeface="Sniglet"/>
              </a:rPr>
              <a:t>respetar</a:t>
            </a:r>
            <a:r>
              <a:rPr lang="en-US" sz="2499" dirty="0">
                <a:solidFill>
                  <a:srgbClr val="000000"/>
                </a:solidFill>
                <a:latin typeface="Sniglet"/>
              </a:rPr>
              <a:t> </a:t>
            </a:r>
            <a:r>
              <a:rPr lang="en-US" sz="2499" dirty="0" err="1">
                <a:solidFill>
                  <a:srgbClr val="000000"/>
                </a:solidFill>
                <a:latin typeface="Sniglet"/>
              </a:rPr>
              <a:t>el</a:t>
            </a:r>
            <a:r>
              <a:rPr lang="en-US" sz="2499" dirty="0">
                <a:solidFill>
                  <a:srgbClr val="000000"/>
                </a:solidFill>
                <a:latin typeface="Sniglet"/>
              </a:rPr>
              <a:t> principio de </a:t>
            </a:r>
            <a:r>
              <a:rPr lang="en-US" sz="2499" dirty="0" err="1">
                <a:solidFill>
                  <a:srgbClr val="000000"/>
                </a:solidFill>
                <a:latin typeface="Sniglet"/>
              </a:rPr>
              <a:t>modelo</a:t>
            </a:r>
            <a:r>
              <a:rPr lang="en-US" sz="2499" dirty="0">
                <a:solidFill>
                  <a:srgbClr val="000000"/>
                </a:solidFill>
                <a:latin typeface="Sniglet"/>
              </a:rPr>
              <a:t>, vista, </a:t>
            </a:r>
            <a:r>
              <a:rPr lang="en-US" sz="2499" dirty="0" err="1">
                <a:solidFill>
                  <a:srgbClr val="000000"/>
                </a:solidFill>
                <a:latin typeface="Sniglet"/>
              </a:rPr>
              <a:t>controlador</a:t>
            </a:r>
            <a:endParaRPr lang="en-US" sz="2499" dirty="0">
              <a:solidFill>
                <a:srgbClr val="000000"/>
              </a:solidFill>
              <a:latin typeface="Sniglet"/>
            </a:endParaRPr>
          </a:p>
          <a:p>
            <a:pPr marL="539748" lvl="1" indent="-269874" algn="l">
              <a:lnSpc>
                <a:spcPts val="3499"/>
              </a:lnSpc>
              <a:buFont typeface="Arial"/>
              <a:buChar char="•"/>
            </a:pPr>
            <a:r>
              <a:rPr lang="en-US" sz="2499" dirty="0" err="1">
                <a:solidFill>
                  <a:srgbClr val="000000"/>
                </a:solidFill>
                <a:latin typeface="Sniglet"/>
              </a:rPr>
              <a:t>Clases</a:t>
            </a:r>
            <a:r>
              <a:rPr lang="en-US" sz="2499" dirty="0">
                <a:solidFill>
                  <a:srgbClr val="000000"/>
                </a:solidFill>
                <a:latin typeface="Sniglet"/>
              </a:rPr>
              <a:t>: En </a:t>
            </a:r>
            <a:r>
              <a:rPr lang="en-US" sz="2499" dirty="0" err="1">
                <a:solidFill>
                  <a:srgbClr val="000000"/>
                </a:solidFill>
                <a:latin typeface="Sniglet"/>
              </a:rPr>
              <a:t>este</a:t>
            </a:r>
            <a:r>
              <a:rPr lang="en-US" sz="2499" dirty="0">
                <a:solidFill>
                  <a:srgbClr val="000000"/>
                </a:solidFill>
                <a:latin typeface="Sniglet"/>
              </a:rPr>
              <a:t> </a:t>
            </a:r>
            <a:r>
              <a:rPr lang="en-US" sz="2499" dirty="0" err="1">
                <a:solidFill>
                  <a:srgbClr val="000000"/>
                </a:solidFill>
                <a:latin typeface="Sniglet"/>
              </a:rPr>
              <a:t>caso</a:t>
            </a:r>
            <a:r>
              <a:rPr lang="en-US" sz="2499" dirty="0">
                <a:solidFill>
                  <a:srgbClr val="000000"/>
                </a:solidFill>
                <a:latin typeface="Sniglet"/>
              </a:rPr>
              <a:t> </a:t>
            </a:r>
            <a:r>
              <a:rPr lang="en-US" sz="2499" dirty="0" err="1">
                <a:solidFill>
                  <a:srgbClr val="000000"/>
                </a:solidFill>
                <a:latin typeface="Sniglet"/>
              </a:rPr>
              <a:t>tuvimos</a:t>
            </a:r>
            <a:r>
              <a:rPr lang="en-US" sz="2499" dirty="0">
                <a:solidFill>
                  <a:srgbClr val="000000"/>
                </a:solidFill>
                <a:latin typeface="Sniglet"/>
              </a:rPr>
              <a:t> que </a:t>
            </a:r>
            <a:r>
              <a:rPr lang="en-US" sz="2499" dirty="0" err="1">
                <a:solidFill>
                  <a:srgbClr val="000000"/>
                </a:solidFill>
                <a:latin typeface="Sniglet"/>
              </a:rPr>
              <a:t>distribuir</a:t>
            </a:r>
            <a:r>
              <a:rPr lang="en-US" sz="2499" dirty="0">
                <a:solidFill>
                  <a:srgbClr val="000000"/>
                </a:solidFill>
                <a:latin typeface="Sniglet"/>
              </a:rPr>
              <a:t> </a:t>
            </a:r>
            <a:r>
              <a:rPr lang="en-US" sz="2499" dirty="0" err="1">
                <a:solidFill>
                  <a:srgbClr val="000000"/>
                </a:solidFill>
                <a:latin typeface="Sniglet"/>
              </a:rPr>
              <a:t>el</a:t>
            </a:r>
            <a:r>
              <a:rPr lang="en-US" sz="2499" dirty="0">
                <a:solidFill>
                  <a:srgbClr val="000000"/>
                </a:solidFill>
                <a:latin typeface="Sniglet"/>
              </a:rPr>
              <a:t> </a:t>
            </a:r>
            <a:r>
              <a:rPr lang="en-US" sz="2499" dirty="0" err="1">
                <a:solidFill>
                  <a:srgbClr val="000000"/>
                </a:solidFill>
                <a:latin typeface="Sniglet"/>
              </a:rPr>
              <a:t>proyecto</a:t>
            </a:r>
            <a:r>
              <a:rPr lang="en-US" sz="2499" dirty="0">
                <a:solidFill>
                  <a:srgbClr val="000000"/>
                </a:solidFill>
                <a:latin typeface="Sniglet"/>
              </a:rPr>
              <a:t> </a:t>
            </a:r>
            <a:r>
              <a:rPr lang="en-US" sz="2499" dirty="0" err="1">
                <a:solidFill>
                  <a:srgbClr val="000000"/>
                </a:solidFill>
                <a:latin typeface="Sniglet"/>
              </a:rPr>
              <a:t>en</a:t>
            </a:r>
            <a:r>
              <a:rPr lang="en-US" sz="2499" dirty="0">
                <a:solidFill>
                  <a:srgbClr val="000000"/>
                </a:solidFill>
                <a:latin typeface="Sniglet"/>
              </a:rPr>
              <a:t> 5 </a:t>
            </a:r>
            <a:r>
              <a:rPr lang="en-US" sz="2499" dirty="0" err="1">
                <a:solidFill>
                  <a:srgbClr val="000000"/>
                </a:solidFill>
                <a:latin typeface="Sniglet"/>
              </a:rPr>
              <a:t>clases</a:t>
            </a:r>
            <a:r>
              <a:rPr lang="en-US" sz="2499" dirty="0">
                <a:solidFill>
                  <a:srgbClr val="000000"/>
                </a:solidFill>
                <a:latin typeface="Sniglet"/>
              </a:rPr>
              <a:t> </a:t>
            </a:r>
            <a:r>
              <a:rPr lang="en-US" sz="2499" dirty="0" err="1">
                <a:solidFill>
                  <a:srgbClr val="000000"/>
                </a:solidFill>
                <a:latin typeface="Sniglet"/>
              </a:rPr>
              <a:t>distintas</a:t>
            </a:r>
            <a:r>
              <a:rPr lang="en-US" sz="2499" dirty="0">
                <a:solidFill>
                  <a:srgbClr val="000000"/>
                </a:solidFill>
                <a:latin typeface="Sniglet"/>
              </a:rPr>
              <a:t>, las </a:t>
            </a:r>
            <a:r>
              <a:rPr lang="en-US" sz="2499" dirty="0" err="1">
                <a:solidFill>
                  <a:srgbClr val="000000"/>
                </a:solidFill>
                <a:latin typeface="Sniglet"/>
              </a:rPr>
              <a:t>cuales</a:t>
            </a:r>
            <a:r>
              <a:rPr lang="en-US" sz="2499" dirty="0">
                <a:solidFill>
                  <a:srgbClr val="000000"/>
                </a:solidFill>
                <a:latin typeface="Sniglet"/>
              </a:rPr>
              <a:t> </a:t>
            </a:r>
            <a:r>
              <a:rPr lang="en-US" sz="2499" dirty="0" err="1">
                <a:solidFill>
                  <a:srgbClr val="000000"/>
                </a:solidFill>
                <a:latin typeface="Sniglet"/>
              </a:rPr>
              <a:t>fueron</a:t>
            </a:r>
            <a:r>
              <a:rPr lang="en-US" sz="2499" dirty="0">
                <a:solidFill>
                  <a:srgbClr val="000000"/>
                </a:solidFill>
                <a:latin typeface="Sniglet"/>
              </a:rPr>
              <a:t>: </a:t>
            </a:r>
          </a:p>
          <a:p>
            <a:pPr algn="l">
              <a:lnSpc>
                <a:spcPts val="3499"/>
              </a:lnSpc>
            </a:pPr>
            <a:r>
              <a:rPr lang="en-US" sz="2499" dirty="0">
                <a:solidFill>
                  <a:srgbClr val="000000"/>
                </a:solidFill>
                <a:latin typeface="Sniglet"/>
              </a:rPr>
              <a:t>        - </a:t>
            </a:r>
            <a:r>
              <a:rPr lang="en-US" sz="2499" dirty="0" err="1">
                <a:solidFill>
                  <a:srgbClr val="000000"/>
                </a:solidFill>
                <a:latin typeface="Sniglet"/>
              </a:rPr>
              <a:t>Ejecutor</a:t>
            </a:r>
            <a:r>
              <a:rPr lang="en-US" sz="2499" dirty="0">
                <a:solidFill>
                  <a:srgbClr val="000000"/>
                </a:solidFill>
                <a:latin typeface="Sniglet"/>
              </a:rPr>
              <a:t>: </a:t>
            </a:r>
            <a:r>
              <a:rPr lang="en-US" sz="2499" dirty="0" err="1">
                <a:solidFill>
                  <a:srgbClr val="000000"/>
                </a:solidFill>
                <a:latin typeface="Sniglet"/>
              </a:rPr>
              <a:t>Dicha</a:t>
            </a:r>
            <a:r>
              <a:rPr lang="en-US" sz="2499" dirty="0">
                <a:solidFill>
                  <a:srgbClr val="000000"/>
                </a:solidFill>
                <a:latin typeface="Sniglet"/>
              </a:rPr>
              <a:t> </a:t>
            </a:r>
            <a:r>
              <a:rPr lang="en-US" sz="2499" dirty="0" err="1">
                <a:solidFill>
                  <a:srgbClr val="000000"/>
                </a:solidFill>
                <a:latin typeface="Sniglet"/>
              </a:rPr>
              <a:t>clases</a:t>
            </a:r>
            <a:r>
              <a:rPr lang="en-US" sz="2499" dirty="0">
                <a:solidFill>
                  <a:srgbClr val="000000"/>
                </a:solidFill>
                <a:latin typeface="Sniglet"/>
              </a:rPr>
              <a:t> </a:t>
            </a:r>
            <a:r>
              <a:rPr lang="en-US" sz="2499" dirty="0" err="1">
                <a:solidFill>
                  <a:srgbClr val="000000"/>
                </a:solidFill>
                <a:latin typeface="Sniglet"/>
              </a:rPr>
              <a:t>será</a:t>
            </a:r>
            <a:r>
              <a:rPr lang="en-US" sz="2499" dirty="0">
                <a:solidFill>
                  <a:srgbClr val="000000"/>
                </a:solidFill>
                <a:latin typeface="Sniglet"/>
              </a:rPr>
              <a:t> la que </a:t>
            </a:r>
            <a:r>
              <a:rPr lang="en-US" sz="2499" dirty="0" err="1">
                <a:solidFill>
                  <a:srgbClr val="000000"/>
                </a:solidFill>
                <a:latin typeface="Sniglet"/>
              </a:rPr>
              <a:t>contenga</a:t>
            </a:r>
            <a:r>
              <a:rPr lang="en-US" sz="2499" dirty="0">
                <a:solidFill>
                  <a:srgbClr val="000000"/>
                </a:solidFill>
                <a:latin typeface="Sniglet"/>
              </a:rPr>
              <a:t> </a:t>
            </a:r>
            <a:r>
              <a:rPr lang="en-US" sz="2499" dirty="0" err="1">
                <a:solidFill>
                  <a:srgbClr val="000000"/>
                </a:solidFill>
                <a:latin typeface="Sniglet"/>
              </a:rPr>
              <a:t>el</a:t>
            </a:r>
            <a:r>
              <a:rPr lang="en-US" sz="2499" dirty="0">
                <a:solidFill>
                  <a:srgbClr val="000000"/>
                </a:solidFill>
                <a:latin typeface="Sniglet"/>
              </a:rPr>
              <a:t> </a:t>
            </a:r>
            <a:r>
              <a:rPr lang="en-US" sz="2499" dirty="0" err="1">
                <a:solidFill>
                  <a:srgbClr val="000000"/>
                </a:solidFill>
                <a:latin typeface="Sniglet"/>
              </a:rPr>
              <a:t>metodo</a:t>
            </a:r>
            <a:r>
              <a:rPr lang="en-US" sz="2499" dirty="0">
                <a:solidFill>
                  <a:srgbClr val="000000"/>
                </a:solidFill>
                <a:latin typeface="Sniglet"/>
              </a:rPr>
              <a:t> main o </a:t>
            </a:r>
            <a:r>
              <a:rPr lang="en-US" sz="2499" dirty="0" err="1">
                <a:solidFill>
                  <a:srgbClr val="000000"/>
                </a:solidFill>
                <a:latin typeface="Sniglet"/>
              </a:rPr>
              <a:t>metodo</a:t>
            </a:r>
            <a:r>
              <a:rPr lang="en-US" sz="2499" dirty="0">
                <a:solidFill>
                  <a:srgbClr val="000000"/>
                </a:solidFill>
                <a:latin typeface="Sniglet"/>
              </a:rPr>
              <a:t>  principal para                   </a:t>
            </a:r>
            <a:r>
              <a:rPr lang="en-US" sz="2499" dirty="0" err="1">
                <a:solidFill>
                  <a:srgbClr val="000000"/>
                </a:solidFill>
                <a:latin typeface="Sniglet"/>
              </a:rPr>
              <a:t>poder</a:t>
            </a:r>
            <a:r>
              <a:rPr lang="en-US" sz="2499" dirty="0">
                <a:solidFill>
                  <a:srgbClr val="000000"/>
                </a:solidFill>
                <a:latin typeface="Sniglet"/>
              </a:rPr>
              <a:t> </a:t>
            </a:r>
            <a:r>
              <a:rPr lang="en-US" sz="2499" dirty="0" err="1">
                <a:solidFill>
                  <a:srgbClr val="000000"/>
                </a:solidFill>
                <a:latin typeface="Sniglet"/>
              </a:rPr>
              <a:t>ejecutar</a:t>
            </a:r>
            <a:r>
              <a:rPr lang="en-US" sz="2499" dirty="0">
                <a:solidFill>
                  <a:srgbClr val="000000"/>
                </a:solidFill>
                <a:latin typeface="Sniglet"/>
              </a:rPr>
              <a:t> </a:t>
            </a:r>
            <a:r>
              <a:rPr lang="en-US" sz="2499" dirty="0" err="1">
                <a:solidFill>
                  <a:srgbClr val="000000"/>
                </a:solidFill>
                <a:latin typeface="Sniglet"/>
              </a:rPr>
              <a:t>nuestro</a:t>
            </a:r>
            <a:r>
              <a:rPr lang="en-US" sz="2499" dirty="0">
                <a:solidFill>
                  <a:srgbClr val="000000"/>
                </a:solidFill>
                <a:latin typeface="Sniglet"/>
              </a:rPr>
              <a:t> </a:t>
            </a:r>
            <a:r>
              <a:rPr lang="en-US" sz="2499" dirty="0" err="1">
                <a:solidFill>
                  <a:srgbClr val="000000"/>
                </a:solidFill>
                <a:latin typeface="Sniglet"/>
              </a:rPr>
              <a:t>proyecto</a:t>
            </a:r>
            <a:endParaRPr lang="en-US" sz="2499" dirty="0">
              <a:solidFill>
                <a:srgbClr val="000000"/>
              </a:solidFill>
              <a:latin typeface="Sniglet"/>
            </a:endParaRPr>
          </a:p>
          <a:p>
            <a:pPr algn="l">
              <a:lnSpc>
                <a:spcPts val="3499"/>
              </a:lnSpc>
            </a:pPr>
            <a:r>
              <a:rPr lang="en-US" sz="2499" dirty="0">
                <a:solidFill>
                  <a:srgbClr val="000000"/>
                </a:solidFill>
                <a:latin typeface="Sniglet"/>
              </a:rPr>
              <a:t>        -</a:t>
            </a:r>
            <a:r>
              <a:rPr lang="en-US" sz="2499" dirty="0" err="1">
                <a:solidFill>
                  <a:srgbClr val="000000"/>
                </a:solidFill>
                <a:latin typeface="Sniglet"/>
              </a:rPr>
              <a:t>Usuario</a:t>
            </a:r>
            <a:r>
              <a:rPr lang="en-US" sz="2499" dirty="0">
                <a:solidFill>
                  <a:srgbClr val="000000"/>
                </a:solidFill>
                <a:latin typeface="Sniglet"/>
              </a:rPr>
              <a:t>: En </a:t>
            </a:r>
            <a:r>
              <a:rPr lang="en-US" sz="2499" dirty="0" err="1">
                <a:solidFill>
                  <a:srgbClr val="000000"/>
                </a:solidFill>
                <a:latin typeface="Sniglet"/>
              </a:rPr>
              <a:t>esta</a:t>
            </a:r>
            <a:r>
              <a:rPr lang="en-US" sz="2499" dirty="0">
                <a:solidFill>
                  <a:srgbClr val="000000"/>
                </a:solidFill>
                <a:latin typeface="Sniglet"/>
              </a:rPr>
              <a:t> </a:t>
            </a:r>
            <a:r>
              <a:rPr lang="en-US" sz="2499" dirty="0" err="1">
                <a:solidFill>
                  <a:srgbClr val="000000"/>
                </a:solidFill>
                <a:latin typeface="Sniglet"/>
              </a:rPr>
              <a:t>clase</a:t>
            </a:r>
            <a:r>
              <a:rPr lang="en-US" sz="2499" dirty="0">
                <a:solidFill>
                  <a:srgbClr val="000000"/>
                </a:solidFill>
                <a:latin typeface="Sniglet"/>
              </a:rPr>
              <a:t> </a:t>
            </a:r>
            <a:r>
              <a:rPr lang="en-US" sz="2499" dirty="0" err="1">
                <a:solidFill>
                  <a:srgbClr val="000000"/>
                </a:solidFill>
                <a:latin typeface="Sniglet"/>
              </a:rPr>
              <a:t>almacenamos</a:t>
            </a:r>
            <a:r>
              <a:rPr lang="en-US" sz="2499" dirty="0">
                <a:solidFill>
                  <a:srgbClr val="000000"/>
                </a:solidFill>
                <a:latin typeface="Sniglet"/>
              </a:rPr>
              <a:t> </a:t>
            </a:r>
            <a:r>
              <a:rPr lang="en-US" sz="2499" dirty="0" err="1">
                <a:solidFill>
                  <a:srgbClr val="000000"/>
                </a:solidFill>
                <a:latin typeface="Sniglet"/>
              </a:rPr>
              <a:t>los</a:t>
            </a:r>
            <a:r>
              <a:rPr lang="en-US" sz="2499" dirty="0">
                <a:solidFill>
                  <a:srgbClr val="000000"/>
                </a:solidFill>
                <a:latin typeface="Sniglet"/>
              </a:rPr>
              <a:t> </a:t>
            </a:r>
            <a:r>
              <a:rPr lang="en-US" sz="2499" dirty="0" err="1">
                <a:solidFill>
                  <a:srgbClr val="000000"/>
                </a:solidFill>
                <a:latin typeface="Sniglet"/>
              </a:rPr>
              <a:t>atributos</a:t>
            </a:r>
            <a:r>
              <a:rPr lang="en-US" sz="2499" dirty="0">
                <a:solidFill>
                  <a:srgbClr val="000000"/>
                </a:solidFill>
                <a:latin typeface="Sniglet"/>
              </a:rPr>
              <a:t> y </a:t>
            </a:r>
            <a:r>
              <a:rPr lang="en-US" sz="2499" dirty="0" err="1">
                <a:solidFill>
                  <a:srgbClr val="000000"/>
                </a:solidFill>
                <a:latin typeface="Sniglet"/>
              </a:rPr>
              <a:t>metodos</a:t>
            </a:r>
            <a:r>
              <a:rPr lang="en-US" sz="2499" dirty="0">
                <a:solidFill>
                  <a:srgbClr val="000000"/>
                </a:solidFill>
                <a:latin typeface="Sniglet"/>
              </a:rPr>
              <a:t> que </a:t>
            </a:r>
            <a:r>
              <a:rPr lang="en-US" sz="2499" dirty="0" err="1">
                <a:solidFill>
                  <a:srgbClr val="000000"/>
                </a:solidFill>
                <a:latin typeface="Sniglet"/>
              </a:rPr>
              <a:t>tenía</a:t>
            </a:r>
            <a:r>
              <a:rPr lang="en-US" sz="2499" dirty="0">
                <a:solidFill>
                  <a:srgbClr val="000000"/>
                </a:solidFill>
                <a:latin typeface="Sniglet"/>
              </a:rPr>
              <a:t> que </a:t>
            </a:r>
            <a:r>
              <a:rPr lang="en-US" sz="2499" dirty="0" err="1">
                <a:solidFill>
                  <a:srgbClr val="000000"/>
                </a:solidFill>
                <a:latin typeface="Sniglet"/>
              </a:rPr>
              <a:t>ver</a:t>
            </a:r>
            <a:r>
              <a:rPr lang="en-US" sz="2499" dirty="0">
                <a:solidFill>
                  <a:srgbClr val="000000"/>
                </a:solidFill>
                <a:latin typeface="Sniglet"/>
              </a:rPr>
              <a:t> con la </a:t>
            </a:r>
            <a:r>
              <a:rPr lang="en-US" sz="2499" dirty="0" err="1">
                <a:solidFill>
                  <a:srgbClr val="000000"/>
                </a:solidFill>
                <a:latin typeface="Sniglet"/>
              </a:rPr>
              <a:t>interacción</a:t>
            </a:r>
            <a:r>
              <a:rPr lang="en-US" sz="2499" dirty="0">
                <a:solidFill>
                  <a:srgbClr val="000000"/>
                </a:solidFill>
                <a:latin typeface="Sniglet"/>
              </a:rPr>
              <a:t> con </a:t>
            </a:r>
            <a:r>
              <a:rPr lang="en-US" sz="2499" dirty="0" err="1">
                <a:solidFill>
                  <a:srgbClr val="000000"/>
                </a:solidFill>
                <a:latin typeface="Sniglet"/>
              </a:rPr>
              <a:t>el</a:t>
            </a:r>
            <a:r>
              <a:rPr lang="en-US" sz="2499" dirty="0">
                <a:solidFill>
                  <a:srgbClr val="000000"/>
                </a:solidFill>
                <a:latin typeface="Sniglet"/>
              </a:rPr>
              <a:t> </a:t>
            </a:r>
            <a:r>
              <a:rPr lang="en-US" sz="2499" dirty="0" err="1">
                <a:solidFill>
                  <a:srgbClr val="000000"/>
                </a:solidFill>
                <a:latin typeface="Sniglet"/>
              </a:rPr>
              <a:t>usuario</a:t>
            </a:r>
            <a:r>
              <a:rPr lang="en-US" sz="2499" dirty="0">
                <a:solidFill>
                  <a:srgbClr val="000000"/>
                </a:solidFill>
                <a:latin typeface="Sniglet"/>
              </a:rPr>
              <a:t> y con lo que </a:t>
            </a:r>
            <a:r>
              <a:rPr lang="en-US" sz="2499" dirty="0" err="1">
                <a:solidFill>
                  <a:srgbClr val="000000"/>
                </a:solidFill>
                <a:latin typeface="Sniglet"/>
              </a:rPr>
              <a:t>el</a:t>
            </a:r>
            <a:r>
              <a:rPr lang="en-US" sz="2499" dirty="0">
                <a:solidFill>
                  <a:srgbClr val="000000"/>
                </a:solidFill>
                <a:latin typeface="Sniglet"/>
              </a:rPr>
              <a:t> </a:t>
            </a:r>
            <a:r>
              <a:rPr lang="en-US" sz="2499" dirty="0" err="1">
                <a:solidFill>
                  <a:srgbClr val="000000"/>
                </a:solidFill>
                <a:latin typeface="Sniglet"/>
              </a:rPr>
              <a:t>proyecto</a:t>
            </a:r>
            <a:r>
              <a:rPr lang="en-US" sz="2499" dirty="0">
                <a:solidFill>
                  <a:srgbClr val="000000"/>
                </a:solidFill>
                <a:latin typeface="Sniglet"/>
              </a:rPr>
              <a:t> </a:t>
            </a:r>
            <a:r>
              <a:rPr lang="en-US" sz="2499" dirty="0" err="1">
                <a:solidFill>
                  <a:srgbClr val="000000"/>
                </a:solidFill>
                <a:latin typeface="Sniglet"/>
              </a:rPr>
              <a:t>tenía</a:t>
            </a:r>
            <a:r>
              <a:rPr lang="en-US" sz="2499" dirty="0">
                <a:solidFill>
                  <a:srgbClr val="000000"/>
                </a:solidFill>
                <a:latin typeface="Sniglet"/>
              </a:rPr>
              <a:t> </a:t>
            </a:r>
            <a:r>
              <a:rPr lang="en-US" sz="2499" dirty="0" err="1">
                <a:solidFill>
                  <a:srgbClr val="000000"/>
                </a:solidFill>
                <a:latin typeface="Sniglet"/>
              </a:rPr>
              <a:t>como</a:t>
            </a:r>
            <a:r>
              <a:rPr lang="en-US" sz="2499" dirty="0">
                <a:solidFill>
                  <a:srgbClr val="000000"/>
                </a:solidFill>
                <a:latin typeface="Sniglet"/>
              </a:rPr>
              <a:t> </a:t>
            </a:r>
            <a:r>
              <a:rPr lang="en-US" sz="2499" dirty="0" err="1">
                <a:solidFill>
                  <a:srgbClr val="000000"/>
                </a:solidFill>
                <a:latin typeface="Sniglet"/>
              </a:rPr>
              <a:t>problemática</a:t>
            </a:r>
            <a:r>
              <a:rPr lang="en-US" sz="2499" dirty="0">
                <a:solidFill>
                  <a:srgbClr val="000000"/>
                </a:solidFill>
                <a:latin typeface="Sniglet"/>
              </a:rPr>
              <a:t> </a:t>
            </a:r>
            <a:r>
              <a:rPr lang="en-US" sz="2499" dirty="0" err="1">
                <a:solidFill>
                  <a:srgbClr val="000000"/>
                </a:solidFill>
                <a:latin typeface="Sniglet"/>
              </a:rPr>
              <a:t>como</a:t>
            </a:r>
            <a:r>
              <a:rPr lang="en-US" sz="2499" dirty="0">
                <a:solidFill>
                  <a:srgbClr val="000000"/>
                </a:solidFill>
                <a:latin typeface="Sniglet"/>
              </a:rPr>
              <a:t> lo es </a:t>
            </a:r>
            <a:r>
              <a:rPr lang="en-US" sz="2499" dirty="0" err="1">
                <a:solidFill>
                  <a:srgbClr val="000000"/>
                </a:solidFill>
                <a:latin typeface="Sniglet"/>
              </a:rPr>
              <a:t>calcular</a:t>
            </a:r>
            <a:r>
              <a:rPr lang="en-US" sz="2499" dirty="0">
                <a:solidFill>
                  <a:srgbClr val="000000"/>
                </a:solidFill>
                <a:latin typeface="Sniglet"/>
              </a:rPr>
              <a:t> </a:t>
            </a:r>
            <a:r>
              <a:rPr lang="en-US" sz="2499" dirty="0" err="1">
                <a:solidFill>
                  <a:srgbClr val="000000"/>
                </a:solidFill>
                <a:latin typeface="Sniglet"/>
              </a:rPr>
              <a:t>el</a:t>
            </a:r>
            <a:r>
              <a:rPr lang="en-US" sz="2499" dirty="0">
                <a:solidFill>
                  <a:srgbClr val="000000"/>
                </a:solidFill>
                <a:latin typeface="Sniglet"/>
              </a:rPr>
              <a:t> valor de </a:t>
            </a:r>
            <a:r>
              <a:rPr lang="en-US" sz="2499" dirty="0" err="1">
                <a:solidFill>
                  <a:srgbClr val="000000"/>
                </a:solidFill>
                <a:latin typeface="Sniglet"/>
              </a:rPr>
              <a:t>impuestos</a:t>
            </a:r>
            <a:r>
              <a:rPr lang="en-US" sz="2499" dirty="0">
                <a:solidFill>
                  <a:srgbClr val="000000"/>
                </a:solidFill>
                <a:latin typeface="Sniglet"/>
              </a:rPr>
              <a:t> a </a:t>
            </a:r>
            <a:r>
              <a:rPr lang="en-US" sz="2499" dirty="0" err="1">
                <a:solidFill>
                  <a:srgbClr val="000000"/>
                </a:solidFill>
                <a:latin typeface="Sniglet"/>
              </a:rPr>
              <a:t>pagar</a:t>
            </a:r>
            <a:r>
              <a:rPr lang="en-US" sz="2499" dirty="0">
                <a:solidFill>
                  <a:srgbClr val="000000"/>
                </a:solidFill>
                <a:latin typeface="Sniglet"/>
              </a:rPr>
              <a:t>, etc.</a:t>
            </a:r>
          </a:p>
          <a:p>
            <a:pPr algn="l">
              <a:lnSpc>
                <a:spcPts val="3499"/>
              </a:lnSpc>
            </a:pPr>
            <a:r>
              <a:rPr lang="en-US" sz="2499" dirty="0">
                <a:solidFill>
                  <a:srgbClr val="000000"/>
                </a:solidFill>
                <a:latin typeface="Sniglet"/>
              </a:rPr>
              <a:t>        -Factura: Esta </a:t>
            </a:r>
            <a:r>
              <a:rPr lang="en-US" sz="2499" dirty="0" err="1">
                <a:solidFill>
                  <a:srgbClr val="000000"/>
                </a:solidFill>
                <a:latin typeface="Sniglet"/>
              </a:rPr>
              <a:t>clase</a:t>
            </a:r>
            <a:r>
              <a:rPr lang="en-US" sz="2499" dirty="0">
                <a:solidFill>
                  <a:srgbClr val="000000"/>
                </a:solidFill>
                <a:latin typeface="Sniglet"/>
              </a:rPr>
              <a:t> </a:t>
            </a:r>
            <a:r>
              <a:rPr lang="en-US" sz="2499" dirty="0" err="1">
                <a:solidFill>
                  <a:srgbClr val="000000"/>
                </a:solidFill>
                <a:latin typeface="Sniglet"/>
              </a:rPr>
              <a:t>en</a:t>
            </a:r>
            <a:r>
              <a:rPr lang="en-US" sz="2499" dirty="0">
                <a:solidFill>
                  <a:srgbClr val="000000"/>
                </a:solidFill>
                <a:latin typeface="Sniglet"/>
              </a:rPr>
              <a:t> cambion, </a:t>
            </a:r>
            <a:r>
              <a:rPr lang="en-US" sz="2499" dirty="0" err="1">
                <a:solidFill>
                  <a:srgbClr val="000000"/>
                </a:solidFill>
                <a:latin typeface="Sniglet"/>
              </a:rPr>
              <a:t>tenía</a:t>
            </a:r>
            <a:r>
              <a:rPr lang="en-US" sz="2499" dirty="0">
                <a:solidFill>
                  <a:srgbClr val="000000"/>
                </a:solidFill>
                <a:latin typeface="Sniglet"/>
              </a:rPr>
              <a:t> </a:t>
            </a:r>
            <a:r>
              <a:rPr lang="en-US" sz="2499" dirty="0" err="1">
                <a:solidFill>
                  <a:srgbClr val="000000"/>
                </a:solidFill>
                <a:latin typeface="Sniglet"/>
              </a:rPr>
              <a:t>todos</a:t>
            </a:r>
            <a:r>
              <a:rPr lang="en-US" sz="2499" dirty="0">
                <a:solidFill>
                  <a:srgbClr val="000000"/>
                </a:solidFill>
                <a:latin typeface="Sniglet"/>
              </a:rPr>
              <a:t> </a:t>
            </a:r>
            <a:r>
              <a:rPr lang="en-US" sz="2499" dirty="0" err="1">
                <a:solidFill>
                  <a:srgbClr val="000000"/>
                </a:solidFill>
                <a:latin typeface="Sniglet"/>
              </a:rPr>
              <a:t>los</a:t>
            </a:r>
            <a:r>
              <a:rPr lang="en-US" sz="2499" dirty="0">
                <a:solidFill>
                  <a:srgbClr val="000000"/>
                </a:solidFill>
                <a:latin typeface="Sniglet"/>
              </a:rPr>
              <a:t> </a:t>
            </a:r>
            <a:r>
              <a:rPr lang="en-US" sz="2499" dirty="0" err="1">
                <a:solidFill>
                  <a:srgbClr val="000000"/>
                </a:solidFill>
                <a:latin typeface="Sniglet"/>
              </a:rPr>
              <a:t>atributos</a:t>
            </a:r>
            <a:r>
              <a:rPr lang="en-US" sz="2499" dirty="0">
                <a:solidFill>
                  <a:srgbClr val="000000"/>
                </a:solidFill>
                <a:latin typeface="Sniglet"/>
              </a:rPr>
              <a:t> para </a:t>
            </a:r>
            <a:r>
              <a:rPr lang="en-US" sz="2499" dirty="0" err="1">
                <a:solidFill>
                  <a:srgbClr val="000000"/>
                </a:solidFill>
                <a:latin typeface="Sniglet"/>
              </a:rPr>
              <a:t>poder</a:t>
            </a:r>
            <a:r>
              <a:rPr lang="en-US" sz="2499" dirty="0">
                <a:solidFill>
                  <a:srgbClr val="000000"/>
                </a:solidFill>
                <a:latin typeface="Sniglet"/>
              </a:rPr>
              <a:t> </a:t>
            </a:r>
            <a:r>
              <a:rPr lang="en-US" sz="2499" dirty="0" err="1">
                <a:solidFill>
                  <a:srgbClr val="000000"/>
                </a:solidFill>
                <a:latin typeface="Sniglet"/>
              </a:rPr>
              <a:t>realizar</a:t>
            </a:r>
            <a:r>
              <a:rPr lang="en-US" sz="2499" dirty="0">
                <a:solidFill>
                  <a:srgbClr val="000000"/>
                </a:solidFill>
                <a:latin typeface="Sniglet"/>
              </a:rPr>
              <a:t> la factura que </a:t>
            </a:r>
            <a:r>
              <a:rPr lang="en-US" sz="2499" dirty="0" err="1">
                <a:solidFill>
                  <a:srgbClr val="000000"/>
                </a:solidFill>
                <a:latin typeface="Sniglet"/>
              </a:rPr>
              <a:t>el</a:t>
            </a:r>
            <a:r>
              <a:rPr lang="en-US" sz="2499" dirty="0">
                <a:solidFill>
                  <a:srgbClr val="000000"/>
                </a:solidFill>
                <a:latin typeface="Sniglet"/>
              </a:rPr>
              <a:t> </a:t>
            </a:r>
            <a:r>
              <a:rPr lang="en-US" sz="2499" dirty="0" err="1">
                <a:solidFill>
                  <a:srgbClr val="000000"/>
                </a:solidFill>
                <a:latin typeface="Sniglet"/>
              </a:rPr>
              <a:t>usuario</a:t>
            </a:r>
            <a:r>
              <a:rPr lang="en-US" sz="2499" dirty="0">
                <a:solidFill>
                  <a:srgbClr val="000000"/>
                </a:solidFill>
                <a:latin typeface="Sniglet"/>
              </a:rPr>
              <a:t> </a:t>
            </a:r>
            <a:r>
              <a:rPr lang="en-US" sz="2499" dirty="0" err="1">
                <a:solidFill>
                  <a:srgbClr val="000000"/>
                </a:solidFill>
                <a:latin typeface="Sniglet"/>
              </a:rPr>
              <a:t>requeriría</a:t>
            </a:r>
            <a:r>
              <a:rPr lang="en-US" sz="2499" dirty="0">
                <a:solidFill>
                  <a:srgbClr val="000000"/>
                </a:solidFill>
                <a:latin typeface="Sniglet"/>
              </a:rPr>
              <a:t>, </a:t>
            </a:r>
            <a:r>
              <a:rPr lang="en-US" sz="2499" dirty="0" err="1">
                <a:solidFill>
                  <a:srgbClr val="000000"/>
                </a:solidFill>
                <a:latin typeface="Sniglet"/>
              </a:rPr>
              <a:t>debido</a:t>
            </a:r>
            <a:r>
              <a:rPr lang="en-US" sz="2499" dirty="0">
                <a:solidFill>
                  <a:srgbClr val="000000"/>
                </a:solidFill>
                <a:latin typeface="Sniglet"/>
              </a:rPr>
              <a:t> a </a:t>
            </a:r>
            <a:r>
              <a:rPr lang="en-US" sz="2499" dirty="0" err="1">
                <a:solidFill>
                  <a:srgbClr val="000000"/>
                </a:solidFill>
                <a:latin typeface="Sniglet"/>
              </a:rPr>
              <a:t>esto</a:t>
            </a:r>
            <a:r>
              <a:rPr lang="en-US" sz="2499" dirty="0">
                <a:solidFill>
                  <a:srgbClr val="000000"/>
                </a:solidFill>
                <a:latin typeface="Sniglet"/>
              </a:rPr>
              <a:t>, </a:t>
            </a:r>
            <a:r>
              <a:rPr lang="en-US" sz="2499" dirty="0" err="1">
                <a:solidFill>
                  <a:srgbClr val="000000"/>
                </a:solidFill>
                <a:latin typeface="Sniglet"/>
              </a:rPr>
              <a:t>esta</a:t>
            </a:r>
            <a:r>
              <a:rPr lang="en-US" sz="2499" dirty="0">
                <a:solidFill>
                  <a:srgbClr val="000000"/>
                </a:solidFill>
                <a:latin typeface="Sniglet"/>
              </a:rPr>
              <a:t> </a:t>
            </a:r>
            <a:r>
              <a:rPr lang="en-US" sz="2499" dirty="0" err="1">
                <a:solidFill>
                  <a:srgbClr val="000000"/>
                </a:solidFill>
                <a:latin typeface="Sniglet"/>
              </a:rPr>
              <a:t>clase</a:t>
            </a:r>
            <a:r>
              <a:rPr lang="en-US" sz="2499" dirty="0">
                <a:solidFill>
                  <a:srgbClr val="000000"/>
                </a:solidFill>
                <a:latin typeface="Sniglet"/>
              </a:rPr>
              <a:t> se </a:t>
            </a:r>
            <a:r>
              <a:rPr lang="en-US" sz="2499" dirty="0" err="1">
                <a:solidFill>
                  <a:srgbClr val="000000"/>
                </a:solidFill>
                <a:latin typeface="Sniglet"/>
              </a:rPr>
              <a:t>relacionaría</a:t>
            </a:r>
            <a:r>
              <a:rPr lang="en-US" sz="2499" dirty="0">
                <a:solidFill>
                  <a:srgbClr val="000000"/>
                </a:solidFill>
                <a:latin typeface="Sniglet"/>
              </a:rPr>
              <a:t> con la </a:t>
            </a:r>
            <a:r>
              <a:rPr lang="en-US" sz="2499" dirty="0" err="1">
                <a:solidFill>
                  <a:srgbClr val="000000"/>
                </a:solidFill>
                <a:latin typeface="Sniglet"/>
              </a:rPr>
              <a:t>clase</a:t>
            </a:r>
            <a:r>
              <a:rPr lang="en-US" sz="2499" dirty="0">
                <a:solidFill>
                  <a:srgbClr val="000000"/>
                </a:solidFill>
                <a:latin typeface="Sniglet"/>
              </a:rPr>
              <a:t> anterior</a:t>
            </a:r>
          </a:p>
          <a:p>
            <a:pPr algn="l">
              <a:lnSpc>
                <a:spcPts val="3499"/>
              </a:lnSpc>
            </a:pPr>
            <a:r>
              <a:rPr lang="en-US" sz="2499" dirty="0">
                <a:solidFill>
                  <a:srgbClr val="000000"/>
                </a:solidFill>
                <a:latin typeface="Sniglet"/>
              </a:rPr>
              <a:t>      -</a:t>
            </a:r>
            <a:r>
              <a:rPr lang="en-US" sz="2499" dirty="0" err="1">
                <a:solidFill>
                  <a:srgbClr val="000000"/>
                </a:solidFill>
                <a:latin typeface="Sniglet"/>
              </a:rPr>
              <a:t>Escribir</a:t>
            </a:r>
            <a:r>
              <a:rPr lang="en-US" sz="2499" dirty="0">
                <a:solidFill>
                  <a:srgbClr val="000000"/>
                </a:solidFill>
                <a:latin typeface="Sniglet"/>
              </a:rPr>
              <a:t>  y leer Factura: </a:t>
            </a:r>
            <a:r>
              <a:rPr lang="en-US" sz="2499" dirty="0" err="1">
                <a:solidFill>
                  <a:srgbClr val="000000"/>
                </a:solidFill>
                <a:latin typeface="Sniglet"/>
              </a:rPr>
              <a:t>Estas</a:t>
            </a:r>
            <a:r>
              <a:rPr lang="en-US" sz="2499" dirty="0">
                <a:solidFill>
                  <a:srgbClr val="000000"/>
                </a:solidFill>
                <a:latin typeface="Sniglet"/>
              </a:rPr>
              <a:t> </a:t>
            </a:r>
            <a:r>
              <a:rPr lang="en-US" sz="2499" dirty="0" err="1">
                <a:solidFill>
                  <a:srgbClr val="000000"/>
                </a:solidFill>
                <a:latin typeface="Sniglet"/>
              </a:rPr>
              <a:t>clases</a:t>
            </a:r>
            <a:r>
              <a:rPr lang="en-US" sz="2499" dirty="0">
                <a:solidFill>
                  <a:srgbClr val="000000"/>
                </a:solidFill>
                <a:latin typeface="Sniglet"/>
              </a:rPr>
              <a:t> se </a:t>
            </a:r>
            <a:r>
              <a:rPr lang="en-US" sz="2499" dirty="0" err="1">
                <a:solidFill>
                  <a:srgbClr val="000000"/>
                </a:solidFill>
                <a:latin typeface="Sniglet"/>
              </a:rPr>
              <a:t>utilizaron</a:t>
            </a:r>
            <a:r>
              <a:rPr lang="en-US" sz="2499" dirty="0">
                <a:solidFill>
                  <a:srgbClr val="000000"/>
                </a:solidFill>
                <a:latin typeface="Sniglet"/>
              </a:rPr>
              <a:t> para </a:t>
            </a:r>
            <a:r>
              <a:rPr lang="en-US" sz="2499" dirty="0" err="1">
                <a:solidFill>
                  <a:srgbClr val="000000"/>
                </a:solidFill>
                <a:latin typeface="Sniglet"/>
              </a:rPr>
              <a:t>poder</a:t>
            </a:r>
            <a:r>
              <a:rPr lang="en-US" sz="2499" dirty="0">
                <a:solidFill>
                  <a:srgbClr val="000000"/>
                </a:solidFill>
                <a:latin typeface="Sniglet"/>
              </a:rPr>
              <a:t> </a:t>
            </a:r>
            <a:r>
              <a:rPr lang="en-US" sz="2499" dirty="0" err="1">
                <a:solidFill>
                  <a:srgbClr val="000000"/>
                </a:solidFill>
                <a:latin typeface="Sniglet"/>
              </a:rPr>
              <a:t>escribir</a:t>
            </a:r>
            <a:r>
              <a:rPr lang="en-US" sz="2499" dirty="0">
                <a:solidFill>
                  <a:srgbClr val="000000"/>
                </a:solidFill>
                <a:latin typeface="Sniglet"/>
              </a:rPr>
              <a:t> y leer </a:t>
            </a:r>
            <a:r>
              <a:rPr lang="en-US" sz="2499" dirty="0" err="1">
                <a:solidFill>
                  <a:srgbClr val="000000"/>
                </a:solidFill>
                <a:latin typeface="Sniglet"/>
              </a:rPr>
              <a:t>los</a:t>
            </a:r>
            <a:r>
              <a:rPr lang="en-US" sz="2499" dirty="0">
                <a:solidFill>
                  <a:srgbClr val="000000"/>
                </a:solidFill>
                <a:latin typeface="Sniglet"/>
              </a:rPr>
              <a:t> </a:t>
            </a:r>
            <a:r>
              <a:rPr lang="en-US" sz="2499" dirty="0" err="1">
                <a:solidFill>
                  <a:srgbClr val="000000"/>
                </a:solidFill>
                <a:latin typeface="Sniglet"/>
              </a:rPr>
              <a:t>archivos</a:t>
            </a:r>
            <a:r>
              <a:rPr lang="en-US" sz="2499" dirty="0">
                <a:solidFill>
                  <a:srgbClr val="000000"/>
                </a:solidFill>
                <a:latin typeface="Sniglet"/>
              </a:rPr>
              <a:t> .</a:t>
            </a:r>
            <a:r>
              <a:rPr lang="en-US" sz="2499" dirty="0" err="1">
                <a:solidFill>
                  <a:srgbClr val="000000"/>
                </a:solidFill>
                <a:latin typeface="Sniglet"/>
              </a:rPr>
              <a:t>dat</a:t>
            </a:r>
            <a:r>
              <a:rPr lang="en-US" sz="2499" dirty="0">
                <a:solidFill>
                  <a:srgbClr val="000000"/>
                </a:solidFill>
                <a:latin typeface="Sniglet"/>
              </a:rPr>
              <a:t> lo </a:t>
            </a:r>
            <a:r>
              <a:rPr lang="en-US" sz="2499" dirty="0" err="1">
                <a:solidFill>
                  <a:srgbClr val="000000"/>
                </a:solidFill>
                <a:latin typeface="Sniglet"/>
              </a:rPr>
              <a:t>cual</a:t>
            </a:r>
            <a:r>
              <a:rPr lang="en-US" sz="2499" dirty="0">
                <a:solidFill>
                  <a:srgbClr val="000000"/>
                </a:solidFill>
                <a:latin typeface="Sniglet"/>
              </a:rPr>
              <a:t> </a:t>
            </a:r>
            <a:r>
              <a:rPr lang="en-US" sz="2499" dirty="0" err="1">
                <a:solidFill>
                  <a:srgbClr val="000000"/>
                </a:solidFill>
                <a:latin typeface="Sniglet"/>
              </a:rPr>
              <a:t>aplicamos</a:t>
            </a:r>
            <a:r>
              <a:rPr lang="en-US" sz="2499" dirty="0">
                <a:solidFill>
                  <a:srgbClr val="000000"/>
                </a:solidFill>
                <a:latin typeface="Sniglet"/>
              </a:rPr>
              <a:t> con </a:t>
            </a:r>
            <a:r>
              <a:rPr lang="en-US" sz="2499" dirty="0" err="1">
                <a:solidFill>
                  <a:srgbClr val="000000"/>
                </a:solidFill>
                <a:latin typeface="Sniglet"/>
              </a:rPr>
              <a:t>varias</a:t>
            </a:r>
            <a:r>
              <a:rPr lang="en-US" sz="2499" dirty="0">
                <a:solidFill>
                  <a:srgbClr val="000000"/>
                </a:solidFill>
                <a:latin typeface="Sniglet"/>
              </a:rPr>
              <a:t> </a:t>
            </a:r>
            <a:r>
              <a:rPr lang="en-US" sz="2499" dirty="0" err="1">
                <a:solidFill>
                  <a:srgbClr val="000000"/>
                </a:solidFill>
                <a:latin typeface="Sniglet"/>
              </a:rPr>
              <a:t>clases</a:t>
            </a:r>
            <a:r>
              <a:rPr lang="en-US" sz="2499" dirty="0">
                <a:solidFill>
                  <a:srgbClr val="000000"/>
                </a:solidFill>
                <a:latin typeface="Sniglet"/>
              </a:rPr>
              <a:t> que </a:t>
            </a:r>
            <a:r>
              <a:rPr lang="en-US" sz="2499" dirty="0" err="1">
                <a:solidFill>
                  <a:srgbClr val="000000"/>
                </a:solidFill>
                <a:latin typeface="Sniglet"/>
              </a:rPr>
              <a:t>ya</a:t>
            </a:r>
            <a:r>
              <a:rPr lang="en-US" sz="2499" dirty="0">
                <a:solidFill>
                  <a:srgbClr val="000000"/>
                </a:solidFill>
                <a:latin typeface="Sniglet"/>
              </a:rPr>
              <a:t> </a:t>
            </a:r>
            <a:r>
              <a:rPr lang="en-US" sz="2499" dirty="0" err="1">
                <a:solidFill>
                  <a:srgbClr val="000000"/>
                </a:solidFill>
                <a:latin typeface="Sniglet"/>
              </a:rPr>
              <a:t>viene</a:t>
            </a:r>
            <a:r>
              <a:rPr lang="en-US" sz="2499" dirty="0">
                <a:solidFill>
                  <a:srgbClr val="000000"/>
                </a:solidFill>
                <a:latin typeface="Sniglet"/>
              </a:rPr>
              <a:t> </a:t>
            </a:r>
            <a:r>
              <a:rPr lang="en-US" sz="2499" dirty="0" err="1">
                <a:solidFill>
                  <a:srgbClr val="000000"/>
                </a:solidFill>
                <a:latin typeface="Sniglet"/>
              </a:rPr>
              <a:t>en</a:t>
            </a:r>
            <a:r>
              <a:rPr lang="en-US" sz="2499" dirty="0">
                <a:solidFill>
                  <a:srgbClr val="000000"/>
                </a:solidFill>
                <a:latin typeface="Sniglet"/>
              </a:rPr>
              <a:t> </a:t>
            </a:r>
            <a:r>
              <a:rPr lang="en-US" sz="2499" dirty="0" err="1">
                <a:solidFill>
                  <a:srgbClr val="000000"/>
                </a:solidFill>
                <a:latin typeface="Sniglet"/>
              </a:rPr>
              <a:t>el</a:t>
            </a:r>
            <a:r>
              <a:rPr lang="en-US" sz="2499" dirty="0">
                <a:solidFill>
                  <a:srgbClr val="000000"/>
                </a:solidFill>
                <a:latin typeface="Sniglet"/>
              </a:rPr>
              <a:t> </a:t>
            </a:r>
            <a:r>
              <a:rPr lang="en-US" sz="2499" dirty="0" err="1">
                <a:solidFill>
                  <a:srgbClr val="000000"/>
                </a:solidFill>
                <a:latin typeface="Sniglet"/>
              </a:rPr>
              <a:t>paquete</a:t>
            </a:r>
            <a:r>
              <a:rPr lang="en-US" sz="2499" dirty="0">
                <a:solidFill>
                  <a:srgbClr val="000000"/>
                </a:solidFill>
                <a:latin typeface="Sniglet"/>
              </a:rPr>
              <a:t> de java (</a:t>
            </a:r>
            <a:r>
              <a:rPr lang="en-US" sz="2499" dirty="0" err="1">
                <a:solidFill>
                  <a:srgbClr val="000000"/>
                </a:solidFill>
                <a:latin typeface="Sniglet"/>
              </a:rPr>
              <a:t>FileWriter</a:t>
            </a:r>
            <a:r>
              <a:rPr lang="en-US" sz="2499" dirty="0">
                <a:solidFill>
                  <a:srgbClr val="000000"/>
                </a:solidFill>
                <a:latin typeface="Sniglet"/>
              </a:rPr>
              <a:t>, </a:t>
            </a:r>
            <a:r>
              <a:rPr lang="en-US" sz="2499" dirty="0" err="1">
                <a:solidFill>
                  <a:srgbClr val="000000"/>
                </a:solidFill>
                <a:latin typeface="Sniglet"/>
              </a:rPr>
              <a:t>FileReader</a:t>
            </a:r>
            <a:r>
              <a:rPr lang="en-US" sz="2499" dirty="0">
                <a:solidFill>
                  <a:srgbClr val="000000"/>
                </a:solidFill>
                <a:latin typeface="Sniglet"/>
              </a:rPr>
              <a:t>, </a:t>
            </a:r>
            <a:r>
              <a:rPr lang="en-US" sz="2499" dirty="0" err="1">
                <a:solidFill>
                  <a:srgbClr val="000000"/>
                </a:solidFill>
                <a:latin typeface="Sniglet"/>
              </a:rPr>
              <a:t>etc</a:t>
            </a:r>
            <a:r>
              <a:rPr lang="en-US" sz="2499" dirty="0">
                <a:solidFill>
                  <a:srgbClr val="000000"/>
                </a:solidFill>
                <a:latin typeface="Sniglet"/>
              </a:rPr>
              <a:t>)</a:t>
            </a:r>
          </a:p>
          <a:p>
            <a:pPr algn="l">
              <a:lnSpc>
                <a:spcPts val="3499"/>
              </a:lnSpc>
            </a:pPr>
            <a:endParaRPr lang="en-US" sz="2499" dirty="0">
              <a:solidFill>
                <a:srgbClr val="000000"/>
              </a:solidFill>
              <a:latin typeface="Sniglet"/>
            </a:endParaRPr>
          </a:p>
          <a:p>
            <a:pPr algn="l">
              <a:lnSpc>
                <a:spcPts val="3499"/>
              </a:lnSpc>
            </a:pPr>
            <a:r>
              <a:rPr lang="en-US" sz="2499" dirty="0">
                <a:solidFill>
                  <a:srgbClr val="000000"/>
                </a:solidFill>
                <a:latin typeface="Sniglet"/>
              </a:rPr>
              <a:t> </a:t>
            </a:r>
          </a:p>
        </p:txBody>
      </p:sp>
      <p:sp>
        <p:nvSpPr>
          <p:cNvPr id="4" name="Freeform 4"/>
          <p:cNvSpPr/>
          <p:nvPr/>
        </p:nvSpPr>
        <p:spPr>
          <a:xfrm rot="-10800000">
            <a:off x="-5603399" y="1553416"/>
            <a:ext cx="8288984" cy="2178906"/>
          </a:xfrm>
          <a:custGeom>
            <a:avLst/>
            <a:gdLst/>
            <a:ahLst/>
            <a:cxnLst/>
            <a:rect l="l" t="t" r="r" b="b"/>
            <a:pathLst>
              <a:path w="8288984" h="2178906">
                <a:moveTo>
                  <a:pt x="0" y="0"/>
                </a:moveTo>
                <a:lnTo>
                  <a:pt x="8288985" y="0"/>
                </a:lnTo>
                <a:lnTo>
                  <a:pt x="8288985" y="2178905"/>
                </a:lnTo>
                <a:lnTo>
                  <a:pt x="0" y="2178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5" name="Freeform 5"/>
          <p:cNvSpPr/>
          <p:nvPr/>
        </p:nvSpPr>
        <p:spPr>
          <a:xfrm>
            <a:off x="671268" y="2642868"/>
            <a:ext cx="3711040" cy="3137515"/>
          </a:xfrm>
          <a:custGeom>
            <a:avLst/>
            <a:gdLst/>
            <a:ahLst/>
            <a:cxnLst/>
            <a:rect l="l" t="t" r="r" b="b"/>
            <a:pathLst>
              <a:path w="3711040" h="3137515">
                <a:moveTo>
                  <a:pt x="0" y="0"/>
                </a:moveTo>
                <a:lnTo>
                  <a:pt x="3711040" y="0"/>
                </a:lnTo>
                <a:lnTo>
                  <a:pt x="3711040" y="3137516"/>
                </a:lnTo>
                <a:lnTo>
                  <a:pt x="0" y="31375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6" name="Freeform 6"/>
          <p:cNvSpPr/>
          <p:nvPr/>
        </p:nvSpPr>
        <p:spPr>
          <a:xfrm>
            <a:off x="757349" y="6023670"/>
            <a:ext cx="3538878" cy="1421986"/>
          </a:xfrm>
          <a:custGeom>
            <a:avLst/>
            <a:gdLst/>
            <a:ahLst/>
            <a:cxnLst/>
            <a:rect l="l" t="t" r="r" b="b"/>
            <a:pathLst>
              <a:path w="3538878" h="1421986">
                <a:moveTo>
                  <a:pt x="0" y="0"/>
                </a:moveTo>
                <a:lnTo>
                  <a:pt x="3538878" y="0"/>
                </a:lnTo>
                <a:lnTo>
                  <a:pt x="3538878" y="1421985"/>
                </a:lnTo>
                <a:lnTo>
                  <a:pt x="0" y="1421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7" name="Freeform 7"/>
          <p:cNvSpPr/>
          <p:nvPr/>
        </p:nvSpPr>
        <p:spPr>
          <a:xfrm rot="-10800000">
            <a:off x="14879630" y="-1089453"/>
            <a:ext cx="8288984" cy="2178906"/>
          </a:xfrm>
          <a:custGeom>
            <a:avLst/>
            <a:gdLst/>
            <a:ahLst/>
            <a:cxnLst/>
            <a:rect l="l" t="t" r="r" b="b"/>
            <a:pathLst>
              <a:path w="8288984" h="2178906">
                <a:moveTo>
                  <a:pt x="0" y="0"/>
                </a:moveTo>
                <a:lnTo>
                  <a:pt x="8288984" y="0"/>
                </a:lnTo>
                <a:lnTo>
                  <a:pt x="8288984" y="2178906"/>
                </a:lnTo>
                <a:lnTo>
                  <a:pt x="0" y="21789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F6F5"/>
        </a:solidFill>
        <a:effectLst/>
      </p:bgPr>
    </p:bg>
    <p:spTree>
      <p:nvGrpSpPr>
        <p:cNvPr id="1" name=""/>
        <p:cNvGrpSpPr/>
        <p:nvPr/>
      </p:nvGrpSpPr>
      <p:grpSpPr>
        <a:xfrm>
          <a:off x="0" y="0"/>
          <a:ext cx="0" cy="0"/>
          <a:chOff x="0" y="0"/>
          <a:chExt cx="0" cy="0"/>
        </a:xfrm>
      </p:grpSpPr>
      <p:sp>
        <p:nvSpPr>
          <p:cNvPr id="2" name="Freeform 2"/>
          <p:cNvSpPr/>
          <p:nvPr/>
        </p:nvSpPr>
        <p:spPr>
          <a:xfrm>
            <a:off x="5918595" y="2695575"/>
            <a:ext cx="5162814" cy="7181493"/>
          </a:xfrm>
          <a:custGeom>
            <a:avLst/>
            <a:gdLst/>
            <a:ahLst/>
            <a:cxnLst/>
            <a:rect l="l" t="t" r="r" b="b"/>
            <a:pathLst>
              <a:path w="5162814" h="7181493">
                <a:moveTo>
                  <a:pt x="0" y="0"/>
                </a:moveTo>
                <a:lnTo>
                  <a:pt x="5162814" y="0"/>
                </a:lnTo>
                <a:lnTo>
                  <a:pt x="5162814" y="7181493"/>
                </a:lnTo>
                <a:lnTo>
                  <a:pt x="0" y="7181493"/>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2951764" y="159703"/>
            <a:ext cx="11096476"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Tabla de impuestos</a:t>
            </a:r>
          </a:p>
        </p:txBody>
      </p:sp>
      <p:sp>
        <p:nvSpPr>
          <p:cNvPr id="4" name="TextBox 4"/>
          <p:cNvSpPr txBox="1"/>
          <p:nvPr/>
        </p:nvSpPr>
        <p:spPr>
          <a:xfrm>
            <a:off x="2758849" y="1978025"/>
            <a:ext cx="13275159" cy="422275"/>
          </a:xfrm>
          <a:prstGeom prst="rect">
            <a:avLst/>
          </a:prstGeom>
        </p:spPr>
        <p:txBody>
          <a:bodyPr lIns="0" tIns="0" rIns="0" bIns="0" rtlCol="0" anchor="t">
            <a:spAutoFit/>
          </a:bodyPr>
          <a:lstStyle/>
          <a:p>
            <a:pPr marL="539748" lvl="1" indent="-269874" algn="l">
              <a:lnSpc>
                <a:spcPts val="3499"/>
              </a:lnSpc>
              <a:buFont typeface="Arial"/>
              <a:buChar char="•"/>
            </a:pPr>
            <a:r>
              <a:rPr lang="en-US" sz="2499">
                <a:solidFill>
                  <a:srgbClr val="000000"/>
                </a:solidFill>
                <a:latin typeface="Sniglet"/>
              </a:rPr>
              <a:t>Por favor revisar el archivo .xlsx adjuntado en esta presentacion (Varios).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F6F5"/>
        </a:solidFill>
        <a:effectLst/>
      </p:bgPr>
    </p:bg>
    <p:spTree>
      <p:nvGrpSpPr>
        <p:cNvPr id="1" name=""/>
        <p:cNvGrpSpPr/>
        <p:nvPr/>
      </p:nvGrpSpPr>
      <p:grpSpPr>
        <a:xfrm>
          <a:off x="0" y="0"/>
          <a:ext cx="0" cy="0"/>
          <a:chOff x="0" y="0"/>
          <a:chExt cx="0" cy="0"/>
        </a:xfrm>
      </p:grpSpPr>
      <p:sp>
        <p:nvSpPr>
          <p:cNvPr id="2" name="Freeform 2"/>
          <p:cNvSpPr/>
          <p:nvPr/>
        </p:nvSpPr>
        <p:spPr>
          <a:xfrm rot="-10800000">
            <a:off x="-2805621" y="8942007"/>
            <a:ext cx="8288984" cy="2178906"/>
          </a:xfrm>
          <a:custGeom>
            <a:avLst/>
            <a:gdLst/>
            <a:ahLst/>
            <a:cxnLst/>
            <a:rect l="l" t="t" r="r" b="b"/>
            <a:pathLst>
              <a:path w="8288984" h="2178906">
                <a:moveTo>
                  <a:pt x="0" y="0"/>
                </a:moveTo>
                <a:lnTo>
                  <a:pt x="8288985" y="0"/>
                </a:lnTo>
                <a:lnTo>
                  <a:pt x="8288985" y="2178906"/>
                </a:lnTo>
                <a:lnTo>
                  <a:pt x="0" y="21789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TextBox 3"/>
          <p:cNvSpPr txBox="1"/>
          <p:nvPr/>
        </p:nvSpPr>
        <p:spPr>
          <a:xfrm>
            <a:off x="2036511" y="2266491"/>
            <a:ext cx="8531793" cy="6418112"/>
          </a:xfrm>
          <a:prstGeom prst="rect">
            <a:avLst/>
          </a:prstGeom>
        </p:spPr>
        <p:txBody>
          <a:bodyPr lIns="0" tIns="0" rIns="0" bIns="0" rtlCol="0" anchor="t">
            <a:spAutoFit/>
          </a:bodyPr>
          <a:lstStyle/>
          <a:p>
            <a:pPr algn="l">
              <a:lnSpc>
                <a:spcPts val="3215"/>
              </a:lnSpc>
            </a:pPr>
            <a:r>
              <a:rPr lang="en-US" sz="2296">
                <a:solidFill>
                  <a:srgbClr val="05061C"/>
                </a:solidFill>
                <a:latin typeface="Canva Sans Bold"/>
              </a:rPr>
              <a:t>Nuestro proyecto es eficaz y eficiente, ya que, además de utilizar el paradigma de la programación orientada a objetos (POO), permite al usuario seleccionar los contribuyentes que desee. El programa es adecuado para manejar cualquier cantidad de contribuyentes. Además, cada contribuyente puede ingresar la cantidad de facturas que considere necesarias.</a:t>
            </a:r>
          </a:p>
          <a:p>
            <a:pPr algn="l">
              <a:lnSpc>
                <a:spcPts val="3215"/>
              </a:lnSpc>
            </a:pPr>
            <a:r>
              <a:rPr lang="en-US" sz="2296">
                <a:solidFill>
                  <a:srgbClr val="05061C"/>
                </a:solidFill>
                <a:latin typeface="Canva Sans Bold"/>
              </a:rPr>
              <a:t>Este calcula los impuesto dependiendo del capital que el usuario gana, y  con base a eso se presentará en la factura</a:t>
            </a:r>
          </a:p>
          <a:p>
            <a:pPr algn="l">
              <a:lnSpc>
                <a:spcPts val="3215"/>
              </a:lnSpc>
            </a:pPr>
            <a:r>
              <a:rPr lang="en-US" sz="2296">
                <a:solidFill>
                  <a:srgbClr val="05061C"/>
                </a:solidFill>
                <a:latin typeface="Canva Sans Bold"/>
              </a:rPr>
              <a:t>Tambien implementamos nuevas cosas como en le caso del metodo de java “e.printStackTrace();“ el cual se utiliza para imprimir el stack trace (rastro de la pila de llamadas) de una excepción al flujo de error estándar. Esto es útil para la depuración, ya que proporciona información sobre dónde y por qué ocurrió una excepción.</a:t>
            </a:r>
          </a:p>
          <a:p>
            <a:pPr algn="l">
              <a:lnSpc>
                <a:spcPts val="3215"/>
              </a:lnSpc>
            </a:pPr>
            <a:endParaRPr lang="en-US" sz="2296">
              <a:solidFill>
                <a:srgbClr val="05061C"/>
              </a:solidFill>
              <a:latin typeface="Canva Sans Bold"/>
            </a:endParaRPr>
          </a:p>
        </p:txBody>
      </p:sp>
      <p:grpSp>
        <p:nvGrpSpPr>
          <p:cNvPr id="4" name="Group 4"/>
          <p:cNvGrpSpPr/>
          <p:nvPr/>
        </p:nvGrpSpPr>
        <p:grpSpPr>
          <a:xfrm>
            <a:off x="11404611" y="-537405"/>
            <a:ext cx="8817711" cy="11470777"/>
            <a:chOff x="0" y="0"/>
            <a:chExt cx="2322360" cy="3021110"/>
          </a:xfrm>
        </p:grpSpPr>
        <p:sp>
          <p:nvSpPr>
            <p:cNvPr id="5" name="Freeform 5"/>
            <p:cNvSpPr/>
            <p:nvPr/>
          </p:nvSpPr>
          <p:spPr>
            <a:xfrm>
              <a:off x="0" y="0"/>
              <a:ext cx="2322360" cy="3021110"/>
            </a:xfrm>
            <a:custGeom>
              <a:avLst/>
              <a:gdLst/>
              <a:ahLst/>
              <a:cxnLst/>
              <a:rect l="l" t="t" r="r" b="b"/>
              <a:pathLst>
                <a:path w="2322360" h="3021110">
                  <a:moveTo>
                    <a:pt x="0" y="0"/>
                  </a:moveTo>
                  <a:lnTo>
                    <a:pt x="2322360" y="0"/>
                  </a:lnTo>
                  <a:lnTo>
                    <a:pt x="2322360" y="3021110"/>
                  </a:lnTo>
                  <a:lnTo>
                    <a:pt x="0" y="3021110"/>
                  </a:lnTo>
                  <a:close/>
                </a:path>
              </a:pathLst>
            </a:custGeom>
            <a:solidFill>
              <a:srgbClr val="4E767D"/>
            </a:solidFill>
          </p:spPr>
          <p:txBody>
            <a:bodyPr/>
            <a:lstStyle/>
            <a:p>
              <a:endParaRPr lang="es-MX"/>
            </a:p>
          </p:txBody>
        </p:sp>
        <p:sp>
          <p:nvSpPr>
            <p:cNvPr id="6" name="TextBox 6"/>
            <p:cNvSpPr txBox="1"/>
            <p:nvPr/>
          </p:nvSpPr>
          <p:spPr>
            <a:xfrm>
              <a:off x="0" y="-47625"/>
              <a:ext cx="2322360" cy="3068735"/>
            </a:xfrm>
            <a:prstGeom prst="rect">
              <a:avLst/>
            </a:prstGeom>
          </p:spPr>
          <p:txBody>
            <a:bodyPr lIns="50800" tIns="50800" rIns="50800" bIns="50800" rtlCol="0" anchor="ctr"/>
            <a:lstStyle/>
            <a:p>
              <a:pPr algn="ctr">
                <a:lnSpc>
                  <a:spcPts val="3174"/>
                </a:lnSpc>
              </a:pPr>
              <a:endParaRPr/>
            </a:p>
          </p:txBody>
        </p:sp>
      </p:grpSp>
      <p:sp>
        <p:nvSpPr>
          <p:cNvPr id="7" name="TextBox 7"/>
          <p:cNvSpPr txBox="1"/>
          <p:nvPr/>
        </p:nvSpPr>
        <p:spPr>
          <a:xfrm>
            <a:off x="1338872" y="455277"/>
            <a:ext cx="9927072" cy="1614825"/>
          </a:xfrm>
          <a:prstGeom prst="rect">
            <a:avLst/>
          </a:prstGeom>
        </p:spPr>
        <p:txBody>
          <a:bodyPr lIns="0" tIns="0" rIns="0" bIns="0" rtlCol="0" anchor="t">
            <a:spAutoFit/>
          </a:bodyPr>
          <a:lstStyle/>
          <a:p>
            <a:pPr algn="l">
              <a:lnSpc>
                <a:spcPts val="13160"/>
              </a:lnSpc>
            </a:pPr>
            <a:r>
              <a:rPr lang="en-US" sz="9400">
                <a:solidFill>
                  <a:srgbClr val="05061C"/>
                </a:solidFill>
                <a:latin typeface="Mokoto Heavy"/>
              </a:rPr>
              <a:t>NOVEDADES</a:t>
            </a:r>
          </a:p>
        </p:txBody>
      </p:sp>
      <p:sp>
        <p:nvSpPr>
          <p:cNvPr id="8" name="Freeform 8"/>
          <p:cNvSpPr/>
          <p:nvPr/>
        </p:nvSpPr>
        <p:spPr>
          <a:xfrm flipH="1">
            <a:off x="11901113" y="1392465"/>
            <a:ext cx="5935599" cy="8229600"/>
          </a:xfrm>
          <a:custGeom>
            <a:avLst/>
            <a:gdLst/>
            <a:ahLst/>
            <a:cxnLst/>
            <a:rect l="l" t="t" r="r" b="b"/>
            <a:pathLst>
              <a:path w="5935599" h="8229600">
                <a:moveTo>
                  <a:pt x="5935599" y="0"/>
                </a:moveTo>
                <a:lnTo>
                  <a:pt x="0" y="0"/>
                </a:lnTo>
                <a:lnTo>
                  <a:pt x="0" y="8229600"/>
                </a:lnTo>
                <a:lnTo>
                  <a:pt x="5935599" y="8229600"/>
                </a:lnTo>
                <a:lnTo>
                  <a:pt x="5935599" y="0"/>
                </a:lnTo>
                <a:close/>
              </a:path>
            </a:pathLst>
          </a:custGeom>
          <a:blipFill>
            <a:blip r:embed="rId4"/>
            <a:stretch>
              <a:fillRect/>
            </a:stretch>
          </a:blipFill>
        </p:spPr>
        <p:txBody>
          <a:bodyPr/>
          <a:lstStyle/>
          <a:p>
            <a:endParaRPr lang="es-MX"/>
          </a:p>
        </p:txBody>
      </p:sp>
      <p:sp>
        <p:nvSpPr>
          <p:cNvPr id="9" name="Freeform 9"/>
          <p:cNvSpPr/>
          <p:nvPr/>
        </p:nvSpPr>
        <p:spPr>
          <a:xfrm rot="-10800000">
            <a:off x="15098928" y="-845750"/>
            <a:ext cx="7130775" cy="1874450"/>
          </a:xfrm>
          <a:custGeom>
            <a:avLst/>
            <a:gdLst/>
            <a:ahLst/>
            <a:cxnLst/>
            <a:rect l="l" t="t" r="r" b="b"/>
            <a:pathLst>
              <a:path w="7130775" h="1874450">
                <a:moveTo>
                  <a:pt x="0" y="0"/>
                </a:moveTo>
                <a:lnTo>
                  <a:pt x="7130775" y="0"/>
                </a:lnTo>
                <a:lnTo>
                  <a:pt x="7130775" y="1874450"/>
                </a:lnTo>
                <a:lnTo>
                  <a:pt x="0" y="18744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6F5"/>
        </a:solidFill>
        <a:effectLst/>
      </p:bgPr>
    </p:bg>
    <p:spTree>
      <p:nvGrpSpPr>
        <p:cNvPr id="1" name=""/>
        <p:cNvGrpSpPr/>
        <p:nvPr/>
      </p:nvGrpSpPr>
      <p:grpSpPr>
        <a:xfrm>
          <a:off x="0" y="0"/>
          <a:ext cx="0" cy="0"/>
          <a:chOff x="0" y="0"/>
          <a:chExt cx="0" cy="0"/>
        </a:xfrm>
      </p:grpSpPr>
      <p:sp>
        <p:nvSpPr>
          <p:cNvPr id="2" name="TextBox 2"/>
          <p:cNvSpPr txBox="1"/>
          <p:nvPr/>
        </p:nvSpPr>
        <p:spPr>
          <a:xfrm>
            <a:off x="2449475" y="2271888"/>
            <a:ext cx="13389049" cy="4025082"/>
          </a:xfrm>
          <a:prstGeom prst="rect">
            <a:avLst/>
          </a:prstGeom>
        </p:spPr>
        <p:txBody>
          <a:bodyPr lIns="0" tIns="0" rIns="0" bIns="0" rtlCol="0" anchor="t">
            <a:spAutoFit/>
          </a:bodyPr>
          <a:lstStyle/>
          <a:p>
            <a:pPr marL="0" lvl="0" indent="0" algn="ctr">
              <a:lnSpc>
                <a:spcPts val="15802"/>
              </a:lnSpc>
            </a:pPr>
            <a:r>
              <a:rPr lang="en-US" sz="13168" spc="-697">
                <a:solidFill>
                  <a:srgbClr val="000000"/>
                </a:solidFill>
                <a:latin typeface="Mokoto Bold"/>
              </a:rPr>
              <a:t>MUCHAS GRACIAS</a:t>
            </a:r>
          </a:p>
        </p:txBody>
      </p:sp>
      <p:sp>
        <p:nvSpPr>
          <p:cNvPr id="3" name="Freeform 3"/>
          <p:cNvSpPr/>
          <p:nvPr/>
        </p:nvSpPr>
        <p:spPr>
          <a:xfrm>
            <a:off x="-6802679" y="446691"/>
            <a:ext cx="10471816" cy="1523173"/>
          </a:xfrm>
          <a:custGeom>
            <a:avLst/>
            <a:gdLst/>
            <a:ahLst/>
            <a:cxnLst/>
            <a:rect l="l" t="t" r="r" b="b"/>
            <a:pathLst>
              <a:path w="10471816" h="1523173">
                <a:moveTo>
                  <a:pt x="0" y="0"/>
                </a:moveTo>
                <a:lnTo>
                  <a:pt x="10471817" y="0"/>
                </a:lnTo>
                <a:lnTo>
                  <a:pt x="10471817" y="1523173"/>
                </a:lnTo>
                <a:lnTo>
                  <a:pt x="0" y="15231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4" name="Freeform 4"/>
          <p:cNvSpPr/>
          <p:nvPr/>
        </p:nvSpPr>
        <p:spPr>
          <a:xfrm>
            <a:off x="-888213" y="7868825"/>
            <a:ext cx="9453842" cy="3919047"/>
          </a:xfrm>
          <a:custGeom>
            <a:avLst/>
            <a:gdLst/>
            <a:ahLst/>
            <a:cxnLst/>
            <a:rect l="l" t="t" r="r" b="b"/>
            <a:pathLst>
              <a:path w="9453842" h="3919047">
                <a:moveTo>
                  <a:pt x="0" y="0"/>
                </a:moveTo>
                <a:lnTo>
                  <a:pt x="9453843" y="0"/>
                </a:lnTo>
                <a:lnTo>
                  <a:pt x="9453843" y="3919047"/>
                </a:lnTo>
                <a:lnTo>
                  <a:pt x="0" y="39190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MX"/>
          </a:p>
        </p:txBody>
      </p:sp>
      <p:sp>
        <p:nvSpPr>
          <p:cNvPr id="5" name="Freeform 5"/>
          <p:cNvSpPr/>
          <p:nvPr/>
        </p:nvSpPr>
        <p:spPr>
          <a:xfrm>
            <a:off x="15440611" y="7734306"/>
            <a:ext cx="2487716" cy="5105388"/>
          </a:xfrm>
          <a:custGeom>
            <a:avLst/>
            <a:gdLst/>
            <a:ahLst/>
            <a:cxnLst/>
            <a:rect l="l" t="t" r="r" b="b"/>
            <a:pathLst>
              <a:path w="2487716" h="5105388">
                <a:moveTo>
                  <a:pt x="0" y="0"/>
                </a:moveTo>
                <a:lnTo>
                  <a:pt x="2487716" y="0"/>
                </a:lnTo>
                <a:lnTo>
                  <a:pt x="2487716" y="5105388"/>
                </a:lnTo>
                <a:lnTo>
                  <a:pt x="0" y="51053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6" name="Freeform 6"/>
          <p:cNvSpPr/>
          <p:nvPr/>
        </p:nvSpPr>
        <p:spPr>
          <a:xfrm>
            <a:off x="9184755" y="7734306"/>
            <a:ext cx="2633170" cy="3368008"/>
          </a:xfrm>
          <a:custGeom>
            <a:avLst/>
            <a:gdLst/>
            <a:ahLst/>
            <a:cxnLst/>
            <a:rect l="l" t="t" r="r" b="b"/>
            <a:pathLst>
              <a:path w="2633170" h="3368008">
                <a:moveTo>
                  <a:pt x="0" y="0"/>
                </a:moveTo>
                <a:lnTo>
                  <a:pt x="2633170" y="0"/>
                </a:lnTo>
                <a:lnTo>
                  <a:pt x="2633170" y="3368008"/>
                </a:lnTo>
                <a:lnTo>
                  <a:pt x="0" y="33680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MX"/>
          </a:p>
        </p:txBody>
      </p:sp>
      <p:sp>
        <p:nvSpPr>
          <p:cNvPr id="7" name="Freeform 7"/>
          <p:cNvSpPr/>
          <p:nvPr/>
        </p:nvSpPr>
        <p:spPr>
          <a:xfrm>
            <a:off x="12212810" y="7868825"/>
            <a:ext cx="2608676" cy="3368008"/>
          </a:xfrm>
          <a:custGeom>
            <a:avLst/>
            <a:gdLst/>
            <a:ahLst/>
            <a:cxnLst/>
            <a:rect l="l" t="t" r="r" b="b"/>
            <a:pathLst>
              <a:path w="2608676" h="3368008">
                <a:moveTo>
                  <a:pt x="0" y="0"/>
                </a:moveTo>
                <a:lnTo>
                  <a:pt x="2608676" y="0"/>
                </a:lnTo>
                <a:lnTo>
                  <a:pt x="2608676" y="3368008"/>
                </a:lnTo>
                <a:lnTo>
                  <a:pt x="0" y="33680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MX"/>
          </a:p>
        </p:txBody>
      </p:sp>
      <p:sp>
        <p:nvSpPr>
          <p:cNvPr id="8" name="Freeform 8"/>
          <p:cNvSpPr/>
          <p:nvPr/>
        </p:nvSpPr>
        <p:spPr>
          <a:xfrm>
            <a:off x="13517148" y="0"/>
            <a:ext cx="10471816" cy="1523173"/>
          </a:xfrm>
          <a:custGeom>
            <a:avLst/>
            <a:gdLst/>
            <a:ahLst/>
            <a:cxnLst/>
            <a:rect l="l" t="t" r="r" b="b"/>
            <a:pathLst>
              <a:path w="10471816" h="1523173">
                <a:moveTo>
                  <a:pt x="0" y="0"/>
                </a:moveTo>
                <a:lnTo>
                  <a:pt x="10471817" y="0"/>
                </a:lnTo>
                <a:lnTo>
                  <a:pt x="10471817" y="1523173"/>
                </a:lnTo>
                <a:lnTo>
                  <a:pt x="0" y="15231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763</Words>
  <Application>Microsoft Office PowerPoint</Application>
  <PresentationFormat>Custom</PresentationFormat>
  <Paragraphs>35</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Mokoto Bold</vt:lpstr>
      <vt:lpstr>Calibri</vt:lpstr>
      <vt:lpstr>Canva Sans Bold</vt:lpstr>
      <vt:lpstr>Arial</vt:lpstr>
      <vt:lpstr>Mokoto Heavy</vt:lpstr>
      <vt:lpstr>Mokoto</vt:lpstr>
      <vt:lpstr>Sniglet</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Diapositivas Informática y Tecnología Ilustrado Moderno Verde Oscuro</dc:title>
  <cp:lastModifiedBy>MARCO ABARCA RODRÍGUEZ</cp:lastModifiedBy>
  <cp:revision>2</cp:revision>
  <dcterms:created xsi:type="dcterms:W3CDTF">2006-08-16T00:00:00Z</dcterms:created>
  <dcterms:modified xsi:type="dcterms:W3CDTF">2024-06-05T01:27:29Z</dcterms:modified>
  <dc:identifier>DAGHIcwtGU8</dc:identifier>
</cp:coreProperties>
</file>